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smtClean="0">
                <a:solidFill>
                  <a:schemeClr val="tx1"/>
                </a:solidFill>
              </a:rPr>
              <a:t>Implementation </a:t>
            </a:r>
            <a:r>
              <a:rPr lang="en-US" sz="4400" dirty="0" smtClean="0">
                <a:solidFill>
                  <a:schemeClr val="tx1"/>
                </a:solidFill>
              </a:rPr>
              <a:t>of NIC E-Auction in the Govt. of West Bengal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03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Features of the System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Single/Multi Lot Auctions</a:t>
            </a:r>
          </a:p>
          <a:p>
            <a:r>
              <a:rPr lang="en-US" dirty="0" smtClean="0"/>
              <a:t>Auto Extension which is configurable as a parameter</a:t>
            </a:r>
          </a:p>
          <a:p>
            <a:r>
              <a:rPr lang="en-US" dirty="0" smtClean="0"/>
              <a:t>Elapse time in minutes which is again configurable</a:t>
            </a:r>
          </a:p>
          <a:p>
            <a:r>
              <a:rPr lang="en-US" dirty="0" smtClean="0"/>
              <a:t>Templates available in case of Multi Lot Auctions</a:t>
            </a:r>
          </a:p>
          <a:p>
            <a:r>
              <a:rPr lang="en-US" dirty="0" smtClean="0"/>
              <a:t>It is a two part system with the first part dealing with elimination of bidders who are not technically qualified.</a:t>
            </a:r>
          </a:p>
          <a:p>
            <a:r>
              <a:rPr lang="en-US" dirty="0" smtClean="0"/>
              <a:t>The second part deals with the live auction of only qualified bidders.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9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Features of the System ---Contd.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 generation of comparison statement by the system with bid ranking like H1, H2….</a:t>
            </a:r>
          </a:p>
          <a:p>
            <a:r>
              <a:rPr lang="en-US" dirty="0" smtClean="0"/>
              <a:t>Auto SMS and E-Mail facility for the stake holders at different stages of the Auction process.</a:t>
            </a:r>
          </a:p>
          <a:p>
            <a:r>
              <a:rPr lang="en-US" dirty="0" smtClean="0"/>
              <a:t>Facility to see the Auction History at the end of the E-Auction.</a:t>
            </a:r>
          </a:p>
          <a:p>
            <a:r>
              <a:rPr lang="en-US" dirty="0" smtClean="0"/>
              <a:t>Facility to float corrigendum as per the stage of the Auction.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5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users in the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District Magistrate offices in the State</a:t>
            </a:r>
          </a:p>
          <a:p>
            <a:r>
              <a:rPr lang="en-US" dirty="0" smtClean="0"/>
              <a:t>Public Works Department</a:t>
            </a:r>
          </a:p>
          <a:p>
            <a:r>
              <a:rPr lang="en-US" dirty="0" smtClean="0"/>
              <a:t>Public Health Engineering Department</a:t>
            </a:r>
          </a:p>
          <a:p>
            <a:r>
              <a:rPr lang="en-US" dirty="0" err="1" smtClean="0"/>
              <a:t>Asansol</a:t>
            </a:r>
            <a:r>
              <a:rPr lang="en-US" dirty="0" smtClean="0"/>
              <a:t> Durgapur Development Authority</a:t>
            </a:r>
          </a:p>
          <a:p>
            <a:r>
              <a:rPr lang="en-US" dirty="0" err="1" smtClean="0"/>
              <a:t>Digha</a:t>
            </a:r>
            <a:r>
              <a:rPr lang="en-US" dirty="0" smtClean="0"/>
              <a:t> </a:t>
            </a:r>
            <a:r>
              <a:rPr lang="en-US" dirty="0" err="1" smtClean="0"/>
              <a:t>Sankarpur</a:t>
            </a:r>
            <a:r>
              <a:rPr lang="en-US" dirty="0" smtClean="0"/>
              <a:t> Development Authority</a:t>
            </a:r>
          </a:p>
          <a:p>
            <a:r>
              <a:rPr lang="en-US" dirty="0" err="1" smtClean="0"/>
              <a:t>Haldia</a:t>
            </a:r>
            <a:r>
              <a:rPr lang="en-US" dirty="0" smtClean="0"/>
              <a:t> Development Authority</a:t>
            </a:r>
          </a:p>
          <a:p>
            <a:r>
              <a:rPr lang="en-US" dirty="0" smtClean="0"/>
              <a:t>West Bengal Housing Infrastructure Development Corporation</a:t>
            </a:r>
          </a:p>
          <a:p>
            <a:r>
              <a:rPr lang="en-US" dirty="0" smtClean="0"/>
              <a:t>New Town Kolkata Development Authority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3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61 offices are at present using the system.</a:t>
            </a:r>
          </a:p>
          <a:p>
            <a:r>
              <a:rPr lang="en-US" dirty="0" smtClean="0"/>
              <a:t>1490 Single lot Auctions have been published in the State and work orders issued.</a:t>
            </a:r>
          </a:p>
          <a:p>
            <a:r>
              <a:rPr lang="en-US" dirty="0" smtClean="0"/>
              <a:t>993 Multi Lot Auctions have been published till date and work </a:t>
            </a:r>
            <a:r>
              <a:rPr lang="en-US" smtClean="0"/>
              <a:t>orders issued.</a:t>
            </a:r>
            <a:endParaRPr lang="en-US" dirty="0" smtClean="0"/>
          </a:p>
          <a:p>
            <a:r>
              <a:rPr lang="en-US" dirty="0" smtClean="0"/>
              <a:t>425 is the highest number of bids received against a single auction.</a:t>
            </a:r>
          </a:p>
        </p:txBody>
      </p:sp>
    </p:spTree>
    <p:extLst>
      <p:ext uri="{BB962C8B-B14F-4D97-AF65-F5344CB8AC3E}">
        <p14:creationId xmlns:p14="http://schemas.microsoft.com/office/powerpoint/2010/main" val="130002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Statistics ----Contd.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61836"/>
              </p:ext>
            </p:extLst>
          </p:nvPr>
        </p:nvGraphicFramePr>
        <p:xfrm>
          <a:off x="990600" y="2362200"/>
          <a:ext cx="6400800" cy="3741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3609"/>
                <a:gridCol w="840283"/>
                <a:gridCol w="916672"/>
                <a:gridCol w="700236"/>
              </a:tblGrid>
              <a:tr h="757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                                                                  </a:t>
                      </a:r>
                      <a:r>
                        <a:rPr lang="en-US" sz="1800" u="none" strike="noStrike" dirty="0" err="1" smtClean="0">
                          <a:solidFill>
                            <a:srgbClr val="0070C0"/>
                          </a:solidFill>
                          <a:effectLst/>
                        </a:rPr>
                        <a:t>Organisation</a:t>
                      </a:r>
                      <a:r>
                        <a:rPr lang="en-US" sz="18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/Office                                                                                </a:t>
                      </a:r>
                      <a:endParaRPr lang="en-US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rgbClr val="0070C0"/>
                          </a:solidFill>
                          <a:effectLst/>
                        </a:rPr>
                        <a:t>Auction Type</a:t>
                      </a:r>
                      <a:endParaRPr lang="en-US" sz="18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rgbClr val="0070C0"/>
                          </a:solidFill>
                          <a:effectLst/>
                        </a:rPr>
                        <a:t>No of Auctions </a:t>
                      </a:r>
                      <a:endParaRPr lang="en-US" sz="18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No of Bids </a:t>
                      </a:r>
                      <a:endParaRPr lang="en-US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5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District </a:t>
                      </a:r>
                      <a:r>
                        <a:rPr lang="en-US" sz="1400" u="none" strike="noStrike" dirty="0">
                          <a:effectLst/>
                        </a:rPr>
                        <a:t>Magistrate </a:t>
                      </a:r>
                      <a:r>
                        <a:rPr lang="en-US" sz="1400" u="none" strike="noStrike" dirty="0" err="1">
                          <a:effectLst/>
                        </a:rPr>
                        <a:t>Burdwan</a:t>
                      </a:r>
                      <a:r>
                        <a:rPr lang="en-US" sz="1400" u="none" strike="noStrike" dirty="0">
                          <a:effectLst/>
                        </a:rPr>
                        <a:t>- West Bengal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SingleLot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5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|</a:t>
                      </a:r>
                    </a:p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District </a:t>
                      </a:r>
                      <a:r>
                        <a:rPr lang="en-US" sz="1400" u="none" strike="noStrike" dirty="0">
                          <a:effectLst/>
                        </a:rPr>
                        <a:t>Magistrate </a:t>
                      </a:r>
                      <a:r>
                        <a:rPr lang="en-US" sz="1400" u="none" strike="noStrike" dirty="0" err="1">
                          <a:effectLst/>
                        </a:rPr>
                        <a:t>Bankura</a:t>
                      </a:r>
                      <a:r>
                        <a:rPr lang="en-US" sz="1400" u="none" strike="noStrike" dirty="0">
                          <a:effectLst/>
                        </a:rPr>
                        <a:t> West Bengal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SingleLot</a:t>
                      </a:r>
                      <a:r>
                        <a:rPr lang="en-US" sz="1400" u="none" strike="noStrike" dirty="0">
                          <a:effectLst/>
                        </a:rPr>
                        <a:t>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1797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5738">
                <a:tc>
                  <a:txBody>
                    <a:bodyPr/>
                    <a:lstStyle/>
                    <a:p>
                      <a:pPr algn="l" fontAlgn="b"/>
                      <a:endParaRPr lang="en-US" sz="14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District </a:t>
                      </a:r>
                      <a:r>
                        <a:rPr lang="en-US" sz="1400" u="none" strike="noStrike" dirty="0">
                          <a:effectLst/>
                        </a:rPr>
                        <a:t>Magistrate </a:t>
                      </a:r>
                      <a:r>
                        <a:rPr lang="en-US" sz="1400" u="none" strike="noStrike" dirty="0" err="1">
                          <a:effectLst/>
                        </a:rPr>
                        <a:t>Jalpaiguri</a:t>
                      </a:r>
                      <a:r>
                        <a:rPr lang="en-US" sz="1400" u="none" strike="noStrike" dirty="0">
                          <a:effectLst/>
                        </a:rPr>
                        <a:t>- West Bengal </a:t>
                      </a:r>
                      <a:r>
                        <a:rPr lang="en-US" sz="1400" u="none" strike="noStrike" dirty="0" smtClean="0">
                          <a:effectLst/>
                        </a:rPr>
                        <a:t>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SingleLot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5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District </a:t>
                      </a:r>
                      <a:r>
                        <a:rPr lang="en-US" sz="1400" u="none" strike="noStrike" dirty="0">
                          <a:effectLst/>
                        </a:rPr>
                        <a:t>Magistrate </a:t>
                      </a:r>
                      <a:r>
                        <a:rPr lang="en-US" sz="1400" u="none" strike="noStrike" dirty="0" err="1">
                          <a:effectLst/>
                        </a:rPr>
                        <a:t>Murshidabad</a:t>
                      </a:r>
                      <a:r>
                        <a:rPr lang="en-US" sz="1400" u="none" strike="noStrike" dirty="0">
                          <a:effectLst/>
                        </a:rPr>
                        <a:t>- West Bengal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SingleLot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District </a:t>
                      </a:r>
                      <a:r>
                        <a:rPr lang="en-US" sz="1400" u="none" strike="noStrike" dirty="0">
                          <a:effectLst/>
                        </a:rPr>
                        <a:t>Magistrate </a:t>
                      </a:r>
                      <a:r>
                        <a:rPr lang="en-US" sz="1400" u="none" strike="noStrike" dirty="0" err="1">
                          <a:effectLst/>
                        </a:rPr>
                        <a:t>Paschim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Medinipur</a:t>
                      </a:r>
                      <a:r>
                        <a:rPr lang="en-US" sz="1400" u="none" strike="noStrike" dirty="0">
                          <a:effectLst/>
                        </a:rPr>
                        <a:t> West Bengal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MultiLot 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026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West </a:t>
                      </a:r>
                      <a:r>
                        <a:rPr lang="en-US" sz="1400" u="none" strike="noStrike" dirty="0">
                          <a:effectLst/>
                        </a:rPr>
                        <a:t>Bengal Housing Infrastructure Development Corporation Ltd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SingleLot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3826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7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more Statistics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302812"/>
              </p:ext>
            </p:extLst>
          </p:nvPr>
        </p:nvGraphicFramePr>
        <p:xfrm>
          <a:off x="1295400" y="2362200"/>
          <a:ext cx="5905499" cy="3175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0432"/>
                <a:gridCol w="865379"/>
                <a:gridCol w="116968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                                       </a:t>
                      </a:r>
                      <a:r>
                        <a:rPr lang="en-US" sz="1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Organisation</a:t>
                      </a: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Chain                                                                                      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Starting Price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Auction Value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l" fontAlgn="b"/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Asansol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Durgapur Development Authority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20000000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37000000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Asansol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Durgapur Development </a:t>
                      </a:r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Authoraity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6900000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39600000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Asansol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Durgapur Development Authority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2500000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7500000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4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District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Magistrate </a:t>
                      </a:r>
                      <a:r>
                        <a:rPr lang="en-U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Alipurduar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West Bengal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221000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3410000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District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Magistrate </a:t>
                      </a:r>
                      <a:r>
                        <a:rPr lang="en-U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Alipurduar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West Bengal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492310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3050310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District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Magistrate </a:t>
                      </a:r>
                      <a:r>
                        <a:rPr lang="en-U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Alipurduar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West Bengal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195950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4050950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58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Realized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Due to the wide publicity and transparency in the E-Auction system the bidder participation has considerably increased.</a:t>
            </a:r>
          </a:p>
          <a:p>
            <a:r>
              <a:rPr lang="en-US" dirty="0" smtClean="0"/>
              <a:t>Due to the increase in bidder participation the Govt. could get more competitive rates in the auctions.</a:t>
            </a:r>
          </a:p>
          <a:p>
            <a:r>
              <a:rPr lang="en-US" dirty="0" smtClean="0"/>
              <a:t>Court cases have almost become NIL.</a:t>
            </a:r>
          </a:p>
          <a:p>
            <a:r>
              <a:rPr lang="en-US" dirty="0" smtClean="0"/>
              <a:t>Due to the “Live Auction” facility available in the portal the department can monitor the progress of the auction.</a:t>
            </a:r>
          </a:p>
          <a:p>
            <a:r>
              <a:rPr lang="en-US" dirty="0" smtClean="0"/>
              <a:t>As the services of NIC is free of cost there has been a considerable saving for the Govt. exchequer.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76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it mandatory for all the departments, autonomous bodies and undertakings to use the NIC E-Auction system.</a:t>
            </a:r>
          </a:p>
          <a:p>
            <a:r>
              <a:rPr lang="en-US" dirty="0" smtClean="0"/>
              <a:t>As Multi Lot Auction feature has been added in the portal, the Forest Department also can start using the portal for their timber auctions.</a:t>
            </a:r>
          </a:p>
          <a:p>
            <a:r>
              <a:rPr lang="en-US" dirty="0" smtClean="0"/>
              <a:t>To integrate the online payment Gateway for receipt of the auction and EMD fees.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07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</TotalTime>
  <Words>518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Flow</vt:lpstr>
      <vt:lpstr>Implementation of NIC E-Auction in the Govt. of West Bengal</vt:lpstr>
      <vt:lpstr>Features of the System</vt:lpstr>
      <vt:lpstr>Features of the System ---Contd.</vt:lpstr>
      <vt:lpstr>Major users in the State</vt:lpstr>
      <vt:lpstr>Some Statistics</vt:lpstr>
      <vt:lpstr>Some Statistics ----Contd.</vt:lpstr>
      <vt:lpstr>Some more Statistics</vt:lpstr>
      <vt:lpstr>Benefits Realized</vt:lpstr>
      <vt:lpstr>Road Ahead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Implemenation of NIC E-Auction in the Govt. of West Bengal</dc:title>
  <dc:creator>PAUL MATHAI</dc:creator>
  <cp:lastModifiedBy>17DEC</cp:lastModifiedBy>
  <cp:revision>33</cp:revision>
  <dcterms:created xsi:type="dcterms:W3CDTF">2006-08-16T00:00:00Z</dcterms:created>
  <dcterms:modified xsi:type="dcterms:W3CDTF">2018-01-04T07:49:53Z</dcterms:modified>
</cp:coreProperties>
</file>