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9825" r:id="rId1"/>
  </p:sldMasterIdLst>
  <p:notesMasterIdLst>
    <p:notesMasterId r:id="rId15"/>
  </p:notesMasterIdLst>
  <p:handoutMasterIdLst>
    <p:handoutMasterId r:id="rId16"/>
  </p:handoutMasterIdLst>
  <p:sldIdLst>
    <p:sldId id="1787" r:id="rId2"/>
    <p:sldId id="2244" r:id="rId3"/>
    <p:sldId id="2243" r:id="rId4"/>
    <p:sldId id="1964" r:id="rId5"/>
    <p:sldId id="2234" r:id="rId6"/>
    <p:sldId id="2235" r:id="rId7"/>
    <p:sldId id="2242" r:id="rId8"/>
    <p:sldId id="2241" r:id="rId9"/>
    <p:sldId id="2236" r:id="rId10"/>
    <p:sldId id="2237" r:id="rId11"/>
    <p:sldId id="2238" r:id="rId12"/>
    <p:sldId id="2240" r:id="rId13"/>
    <p:sldId id="2239" r:id="rId14"/>
  </p:sldIdLst>
  <p:sldSz cx="10058400" cy="6858000"/>
  <p:notesSz cx="6858000" cy="9947275"/>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Arial" pitchFamily="34" charset="0"/>
      </a:defRPr>
    </a:lvl5pPr>
    <a:lvl6pPr marL="2286000" algn="l" defTabSz="914400" rtl="0" eaLnBrk="1" latinLnBrk="0" hangingPunct="1">
      <a:defRPr sz="2400" b="1" kern="1200">
        <a:solidFill>
          <a:schemeClr val="tx1"/>
        </a:solidFill>
        <a:latin typeface="Times New Roman" pitchFamily="18" charset="0"/>
        <a:ea typeface="+mn-ea"/>
        <a:cs typeface="Arial" pitchFamily="34" charset="0"/>
      </a:defRPr>
    </a:lvl6pPr>
    <a:lvl7pPr marL="2743200" algn="l" defTabSz="914400" rtl="0" eaLnBrk="1" latinLnBrk="0" hangingPunct="1">
      <a:defRPr sz="2400" b="1" kern="1200">
        <a:solidFill>
          <a:schemeClr val="tx1"/>
        </a:solidFill>
        <a:latin typeface="Times New Roman" pitchFamily="18" charset="0"/>
        <a:ea typeface="+mn-ea"/>
        <a:cs typeface="Arial" pitchFamily="34" charset="0"/>
      </a:defRPr>
    </a:lvl7pPr>
    <a:lvl8pPr marL="3200400" algn="l" defTabSz="914400" rtl="0" eaLnBrk="1" latinLnBrk="0" hangingPunct="1">
      <a:defRPr sz="2400" b="1" kern="1200">
        <a:solidFill>
          <a:schemeClr val="tx1"/>
        </a:solidFill>
        <a:latin typeface="Times New Roman" pitchFamily="18" charset="0"/>
        <a:ea typeface="+mn-ea"/>
        <a:cs typeface="Arial" pitchFamily="34" charset="0"/>
      </a:defRPr>
    </a:lvl8pPr>
    <a:lvl9pPr marL="3657600" algn="l" defTabSz="914400" rtl="0" eaLnBrk="1" latinLnBrk="0" hangingPunct="1">
      <a:defRPr sz="2400" b="1"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3168">
          <p15:clr>
            <a:srgbClr val="A4A3A4"/>
          </p15:clr>
        </p15:guide>
      </p15:sldGuideLst>
    </p:ext>
    <p:ext uri="{2D200454-40CA-4A62-9FC3-DE9A4176ACB9}">
      <p15:notesGuideLst xmlns:p15="http://schemas.microsoft.com/office/powerpoint/2012/main" xmlns="">
        <p15:guide id="1" orient="horz" pos="3162" userDrawn="1">
          <p15:clr>
            <a:srgbClr val="A4A3A4"/>
          </p15:clr>
        </p15:guide>
        <p15:guide id="2" pos="2160" userDrawn="1">
          <p15:clr>
            <a:srgbClr val="A4A3A4"/>
          </p15:clr>
        </p15:guide>
        <p15:guide id="3" orient="horz" pos="3181" userDrawn="1">
          <p15:clr>
            <a:srgbClr val="A4A3A4"/>
          </p15:clr>
        </p15:guide>
        <p15:guide id="4" pos="2180" userDrawn="1">
          <p15:clr>
            <a:srgbClr val="A4A3A4"/>
          </p15:clr>
        </p15:guide>
        <p15:guide id="5" orient="horz" pos="3145" userDrawn="1">
          <p15:clr>
            <a:srgbClr val="A4A3A4"/>
          </p15:clr>
        </p15:guide>
        <p15:guide id="6" orient="horz" pos="3164" userDrawn="1">
          <p15:clr>
            <a:srgbClr val="A4A3A4"/>
          </p15:clr>
        </p15:guide>
        <p15:guide id="7" orient="horz" pos="3129" userDrawn="1">
          <p15:clr>
            <a:srgbClr val="A4A3A4"/>
          </p15:clr>
        </p15:guide>
        <p15:guide id="8" orient="horz" pos="3148" userDrawn="1">
          <p15:clr>
            <a:srgbClr val="A4A3A4"/>
          </p15:clr>
        </p15:guide>
        <p15:guide id="9" orient="horz" pos="3112" userDrawn="1">
          <p15:clr>
            <a:srgbClr val="A4A3A4"/>
          </p15:clr>
        </p15:guide>
        <p15:guide id="10" orient="horz" pos="3131" userDrawn="1">
          <p15:clr>
            <a:srgbClr val="A4A3A4"/>
          </p15:clr>
        </p15:guide>
        <p15:guide id="11" pos="2141" userDrawn="1">
          <p15:clr>
            <a:srgbClr val="A4A3A4"/>
          </p15:clr>
        </p15:guide>
        <p15:guide id="1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33CC"/>
    <a:srgbClr val="002A54"/>
    <a:srgbClr val="0066FF"/>
    <a:srgbClr val="6699FF"/>
    <a:srgbClr val="A7C4FF"/>
    <a:srgbClr val="FF9900"/>
    <a:srgbClr val="FF6600"/>
    <a:srgbClr val="008000"/>
    <a:srgbClr val="DB9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76" autoAdjust="0"/>
    <p:restoredTop sz="94343" autoAdjust="0"/>
  </p:normalViewPr>
  <p:slideViewPr>
    <p:cSldViewPr>
      <p:cViewPr varScale="1">
        <p:scale>
          <a:sx n="86" d="100"/>
          <a:sy n="86" d="100"/>
        </p:scale>
        <p:origin x="-1464" y="-78"/>
      </p:cViewPr>
      <p:guideLst>
        <p:guide orient="horz" pos="2160"/>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2126"/>
    </p:cViewPr>
  </p:sorterViewPr>
  <p:notesViewPr>
    <p:cSldViewPr>
      <p:cViewPr varScale="1">
        <p:scale>
          <a:sx n="50" d="100"/>
          <a:sy n="50" d="100"/>
        </p:scale>
        <p:origin x="2904" y="48"/>
      </p:cViewPr>
      <p:guideLst>
        <p:guide orient="horz" pos="3162"/>
        <p:guide orient="horz" pos="3181"/>
        <p:guide orient="horz" pos="3145"/>
        <p:guide orient="horz" pos="3164"/>
        <p:guide orient="horz" pos="3129"/>
        <p:guide orient="horz" pos="3148"/>
        <p:guide orient="horz" pos="3112"/>
        <p:guide orient="horz" pos="3131"/>
        <p:guide pos="2160"/>
        <p:guide pos="2180"/>
        <p:guide pos="2141"/>
        <p:guide pos="216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spPr>
            <a:solidFill>
              <a:schemeClr val="accent1"/>
            </a:solidFill>
            <a:ln>
              <a:noFill/>
            </a:ln>
            <a:effectLst/>
            <a:sp3d/>
          </c:spPr>
          <c:dLbls>
            <c:dLbl>
              <c:idx val="0"/>
              <c:layout>
                <c:manualLayout>
                  <c:x val="0"/>
                  <c:y val="-5.5555555555555546E-2"/>
                </c:manualLayout>
              </c:layout>
              <c:showLegendKey val="1"/>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9738-41A6-8CAC-5382F9309FD6}"/>
                </c:ext>
              </c:extLst>
            </c:dLbl>
            <c:dLbl>
              <c:idx val="1"/>
              <c:layout>
                <c:manualLayout>
                  <c:x val="5.5555555555555558E-3"/>
                  <c:y val="-6.4814814814814825E-2"/>
                </c:manualLayout>
              </c:layout>
              <c:showLegendKey val="1"/>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738-41A6-8CAC-5382F9309FD6}"/>
                </c:ext>
              </c:extLst>
            </c:dLbl>
            <c:dLbl>
              <c:idx val="2"/>
              <c:layout>
                <c:manualLayout>
                  <c:x val="0"/>
                  <c:y val="-5.092592592592593E-2"/>
                </c:manualLayout>
              </c:layout>
              <c:showLegendKey val="1"/>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9738-41A6-8CAC-5382F9309FD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Black" panose="020B0A04020102020204" pitchFamily="34" charset="0"/>
                    <a:ea typeface="+mn-ea"/>
                    <a:cs typeface="+mn-cs"/>
                  </a:defRPr>
                </a:pPr>
                <a:endParaRPr lang="en-US"/>
              </a:p>
            </c:txPr>
            <c:showLegendKey val="1"/>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Sheet1!$A$6:$A$8</c:f>
              <c:strCache>
                <c:ptCount val="3"/>
                <c:pt idx="0">
                  <c:v>2018 -2019</c:v>
                </c:pt>
                <c:pt idx="1">
                  <c:v>2017 -2018</c:v>
                </c:pt>
                <c:pt idx="2">
                  <c:v>2016 -2017</c:v>
                </c:pt>
              </c:strCache>
            </c:strRef>
          </c:cat>
          <c:val>
            <c:numRef>
              <c:f>Sheet1!$B$6:$B$8</c:f>
              <c:numCache>
                <c:formatCode>General</c:formatCode>
                <c:ptCount val="3"/>
                <c:pt idx="0">
                  <c:v>1973</c:v>
                </c:pt>
                <c:pt idx="1">
                  <c:v>2245</c:v>
                </c:pt>
                <c:pt idx="2">
                  <c:v>2626</c:v>
                </c:pt>
              </c:numCache>
            </c:numRef>
          </c:val>
          <c:extLst xmlns:c16r2="http://schemas.microsoft.com/office/drawing/2015/06/chart">
            <c:ext xmlns:c16="http://schemas.microsoft.com/office/drawing/2014/chart" uri="{C3380CC4-5D6E-409C-BE32-E72D297353CC}">
              <c16:uniqueId val="{00000003-9738-41A6-8CAC-5382F9309FD6}"/>
            </c:ext>
          </c:extLst>
        </c:ser>
        <c:dLbls>
          <c:showVal val="1"/>
        </c:dLbls>
        <c:shape val="box"/>
        <c:axId val="165601280"/>
        <c:axId val="165603200"/>
        <c:axId val="0"/>
      </c:bar3DChart>
      <c:catAx>
        <c:axId val="165601280"/>
        <c:scaling>
          <c:orientation val="minMax"/>
        </c:scaling>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b="1">
                    <a:solidFill>
                      <a:srgbClr val="FF0000"/>
                    </a:solidFill>
                    <a:latin typeface="Arial" panose="020B0604020202020204" pitchFamily="34" charset="0"/>
                    <a:cs typeface="Arial" panose="020B0604020202020204" pitchFamily="34" charset="0"/>
                  </a:rPr>
                  <a:t>Financial Year </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5603200"/>
        <c:crosses val="autoZero"/>
        <c:auto val="1"/>
        <c:lblAlgn val="ctr"/>
        <c:lblOffset val="100"/>
      </c:catAx>
      <c:valAx>
        <c:axId val="16560320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b="1" dirty="0">
                    <a:solidFill>
                      <a:srgbClr val="FF0000"/>
                    </a:solidFill>
                    <a:latin typeface="Arial" panose="020B0604020202020204" pitchFamily="34" charset="0"/>
                    <a:cs typeface="Arial" panose="020B0604020202020204" pitchFamily="34" charset="0"/>
                  </a:rPr>
                  <a:t>Numbers of tenders</a:t>
                </a:r>
              </a:p>
            </c:rich>
          </c:tx>
          <c:layout>
            <c:manualLayout>
              <c:xMode val="edge"/>
              <c:yMode val="edge"/>
              <c:x val="2.628922632370442E-2"/>
              <c:y val="0.2720963696341433"/>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560128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5" y="7"/>
            <a:ext cx="2998254" cy="457750"/>
          </a:xfrm>
          <a:prstGeom prst="rect">
            <a:avLst/>
          </a:prstGeom>
          <a:noFill/>
          <a:ln w="9525">
            <a:noFill/>
            <a:miter lim="800000"/>
            <a:headEnd/>
            <a:tailEnd/>
          </a:ln>
        </p:spPr>
        <p:txBody>
          <a:bodyPr vert="horz" wrap="square" lIns="92719" tIns="46357" rIns="92719" bIns="46357" numCol="1" anchor="t" anchorCtr="0" compatLnSpc="1">
            <a:prstTxWarp prst="textNoShape">
              <a:avLst/>
            </a:prstTxWarp>
          </a:bodyPr>
          <a:lstStyle>
            <a:lvl1pPr defTabSz="924164" eaLnBrk="0" hangingPunct="0">
              <a:defRPr sz="1100" b="0">
                <a:cs typeface="+mn-cs"/>
              </a:defRPr>
            </a:lvl1pPr>
          </a:lstStyle>
          <a:p>
            <a:pPr>
              <a:defRPr/>
            </a:pPr>
            <a:endParaRPr lang="en-US"/>
          </a:p>
        </p:txBody>
      </p:sp>
      <p:sp>
        <p:nvSpPr>
          <p:cNvPr id="112643" name="Rectangle 3"/>
          <p:cNvSpPr>
            <a:spLocks noGrp="1" noChangeArrowheads="1"/>
          </p:cNvSpPr>
          <p:nvPr>
            <p:ph type="dt" sz="quarter" idx="1"/>
          </p:nvPr>
        </p:nvSpPr>
        <p:spPr bwMode="auto">
          <a:xfrm>
            <a:off x="3866216" y="7"/>
            <a:ext cx="2998254" cy="457750"/>
          </a:xfrm>
          <a:prstGeom prst="rect">
            <a:avLst/>
          </a:prstGeom>
          <a:noFill/>
          <a:ln w="9525">
            <a:noFill/>
            <a:miter lim="800000"/>
            <a:headEnd/>
            <a:tailEnd/>
          </a:ln>
        </p:spPr>
        <p:txBody>
          <a:bodyPr vert="horz" wrap="square" lIns="92719" tIns="46357" rIns="92719" bIns="46357" numCol="1" anchor="t" anchorCtr="0" compatLnSpc="1">
            <a:prstTxWarp prst="textNoShape">
              <a:avLst/>
            </a:prstTxWarp>
          </a:bodyPr>
          <a:lstStyle>
            <a:lvl1pPr algn="r" defTabSz="924164" eaLnBrk="0" hangingPunct="0">
              <a:defRPr sz="1100" b="0">
                <a:cs typeface="+mn-cs"/>
              </a:defRPr>
            </a:lvl1pPr>
          </a:lstStyle>
          <a:p>
            <a:pPr>
              <a:defRPr/>
            </a:pPr>
            <a:endParaRPr lang="en-US"/>
          </a:p>
        </p:txBody>
      </p:sp>
      <p:sp>
        <p:nvSpPr>
          <p:cNvPr id="112644" name="Rectangle 4"/>
          <p:cNvSpPr>
            <a:spLocks noGrp="1" noChangeArrowheads="1"/>
          </p:cNvSpPr>
          <p:nvPr>
            <p:ph type="ftr" sz="quarter" idx="2"/>
          </p:nvPr>
        </p:nvSpPr>
        <p:spPr bwMode="auto">
          <a:xfrm>
            <a:off x="5" y="9427113"/>
            <a:ext cx="2998254" cy="539377"/>
          </a:xfrm>
          <a:prstGeom prst="rect">
            <a:avLst/>
          </a:prstGeom>
          <a:noFill/>
          <a:ln w="9525">
            <a:noFill/>
            <a:miter lim="800000"/>
            <a:headEnd/>
            <a:tailEnd/>
          </a:ln>
        </p:spPr>
        <p:txBody>
          <a:bodyPr vert="horz" wrap="square" lIns="92719" tIns="46357" rIns="92719" bIns="46357" numCol="1" anchor="b" anchorCtr="0" compatLnSpc="1">
            <a:prstTxWarp prst="textNoShape">
              <a:avLst/>
            </a:prstTxWarp>
          </a:bodyPr>
          <a:lstStyle>
            <a:lvl1pPr defTabSz="924164" eaLnBrk="0" hangingPunct="0">
              <a:defRPr sz="1100" b="0">
                <a:cs typeface="+mn-cs"/>
              </a:defRPr>
            </a:lvl1pPr>
          </a:lstStyle>
          <a:p>
            <a:pPr>
              <a:defRPr/>
            </a:pPr>
            <a:endParaRPr lang="en-US"/>
          </a:p>
        </p:txBody>
      </p:sp>
      <p:sp>
        <p:nvSpPr>
          <p:cNvPr id="112645" name="Rectangle 5"/>
          <p:cNvSpPr>
            <a:spLocks noGrp="1" noChangeArrowheads="1"/>
          </p:cNvSpPr>
          <p:nvPr>
            <p:ph type="sldNum" sz="quarter" idx="3"/>
          </p:nvPr>
        </p:nvSpPr>
        <p:spPr bwMode="auto">
          <a:xfrm>
            <a:off x="3866216" y="9427113"/>
            <a:ext cx="2998254" cy="539377"/>
          </a:xfrm>
          <a:prstGeom prst="rect">
            <a:avLst/>
          </a:prstGeom>
          <a:noFill/>
          <a:ln w="9525">
            <a:noFill/>
            <a:miter lim="800000"/>
            <a:headEnd/>
            <a:tailEnd/>
          </a:ln>
        </p:spPr>
        <p:txBody>
          <a:bodyPr vert="horz" wrap="square" lIns="92719" tIns="46357" rIns="92719" bIns="46357" numCol="1" anchor="b" anchorCtr="0" compatLnSpc="1">
            <a:prstTxWarp prst="textNoShape">
              <a:avLst/>
            </a:prstTxWarp>
          </a:bodyPr>
          <a:lstStyle>
            <a:lvl1pPr algn="r">
              <a:defRPr sz="1100" b="0" smtClean="0"/>
            </a:lvl1pPr>
          </a:lstStyle>
          <a:p>
            <a:pPr>
              <a:defRPr/>
            </a:pPr>
            <a:fld id="{99514003-D998-4A67-84D8-6BCE2C44821A}" type="slidenum">
              <a:rPr lang="en-US"/>
              <a:pPr>
                <a:defRPr/>
              </a:pPr>
              <a:t>‹#›</a:t>
            </a:fld>
            <a:endParaRPr lang="en-US"/>
          </a:p>
        </p:txBody>
      </p:sp>
    </p:spTree>
    <p:extLst>
      <p:ext uri="{BB962C8B-B14F-4D97-AF65-F5344CB8AC3E}">
        <p14:creationId xmlns:p14="http://schemas.microsoft.com/office/powerpoint/2010/main" xmlns="" val="84759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6" y="9"/>
            <a:ext cx="2972393" cy="497764"/>
          </a:xfrm>
          <a:prstGeom prst="rect">
            <a:avLst/>
          </a:prstGeom>
          <a:noFill/>
          <a:ln w="9525">
            <a:noFill/>
            <a:miter lim="800000"/>
            <a:headEnd/>
            <a:tailEnd/>
          </a:ln>
        </p:spPr>
        <p:txBody>
          <a:bodyPr vert="horz" wrap="square" lIns="92719" tIns="46357" rIns="92719" bIns="46357" numCol="1" anchor="t" anchorCtr="0" compatLnSpc="1">
            <a:prstTxWarp prst="textNoShape">
              <a:avLst/>
            </a:prstTxWarp>
          </a:bodyPr>
          <a:lstStyle>
            <a:lvl1pPr defTabSz="924164" eaLnBrk="0" hangingPunct="0">
              <a:defRPr sz="1100" b="0">
                <a:cs typeface="+mn-cs"/>
              </a:defRPr>
            </a:lvl1pPr>
          </a:lstStyle>
          <a:p>
            <a:pPr>
              <a:defRPr/>
            </a:pPr>
            <a:endParaRPr lang="en-US"/>
          </a:p>
        </p:txBody>
      </p:sp>
      <p:sp>
        <p:nvSpPr>
          <p:cNvPr id="14339" name="Rectangle 3"/>
          <p:cNvSpPr>
            <a:spLocks noGrp="1" noChangeArrowheads="1"/>
          </p:cNvSpPr>
          <p:nvPr>
            <p:ph type="dt" idx="1"/>
          </p:nvPr>
        </p:nvSpPr>
        <p:spPr bwMode="auto">
          <a:xfrm>
            <a:off x="3885625" y="9"/>
            <a:ext cx="2972393" cy="497764"/>
          </a:xfrm>
          <a:prstGeom prst="rect">
            <a:avLst/>
          </a:prstGeom>
          <a:noFill/>
          <a:ln w="9525">
            <a:noFill/>
            <a:miter lim="800000"/>
            <a:headEnd/>
            <a:tailEnd/>
          </a:ln>
        </p:spPr>
        <p:txBody>
          <a:bodyPr vert="horz" wrap="square" lIns="92719" tIns="46357" rIns="92719" bIns="46357" numCol="1" anchor="t" anchorCtr="0" compatLnSpc="1">
            <a:prstTxWarp prst="textNoShape">
              <a:avLst/>
            </a:prstTxWarp>
          </a:bodyPr>
          <a:lstStyle>
            <a:lvl1pPr algn="r" defTabSz="924164" eaLnBrk="0" hangingPunct="0">
              <a:defRPr sz="1100" b="0">
                <a:cs typeface="+mn-cs"/>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698500" y="747713"/>
            <a:ext cx="5470525" cy="3730625"/>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8079" y="4726365"/>
            <a:ext cx="5021873" cy="4471872"/>
          </a:xfrm>
          <a:prstGeom prst="rect">
            <a:avLst/>
          </a:prstGeom>
          <a:noFill/>
          <a:ln w="9525">
            <a:noFill/>
            <a:miter lim="800000"/>
            <a:headEnd/>
            <a:tailEnd/>
          </a:ln>
        </p:spPr>
        <p:txBody>
          <a:bodyPr vert="horz" wrap="square" lIns="92719" tIns="46357" rIns="92719" bIns="463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16" y="9452722"/>
            <a:ext cx="2972393" cy="494567"/>
          </a:xfrm>
          <a:prstGeom prst="rect">
            <a:avLst/>
          </a:prstGeom>
          <a:noFill/>
          <a:ln w="9525">
            <a:noFill/>
            <a:miter lim="800000"/>
            <a:headEnd/>
            <a:tailEnd/>
          </a:ln>
        </p:spPr>
        <p:txBody>
          <a:bodyPr vert="horz" wrap="square" lIns="92719" tIns="46357" rIns="92719" bIns="46357" numCol="1" anchor="b" anchorCtr="0" compatLnSpc="1">
            <a:prstTxWarp prst="textNoShape">
              <a:avLst/>
            </a:prstTxWarp>
          </a:bodyPr>
          <a:lstStyle>
            <a:lvl1pPr defTabSz="924164" eaLnBrk="0" hangingPunct="0">
              <a:defRPr sz="1100" b="0">
                <a:cs typeface="+mn-cs"/>
              </a:defRPr>
            </a:lvl1pPr>
          </a:lstStyle>
          <a:p>
            <a:pPr>
              <a:defRPr/>
            </a:pPr>
            <a:endParaRPr lang="en-US"/>
          </a:p>
        </p:txBody>
      </p:sp>
      <p:sp>
        <p:nvSpPr>
          <p:cNvPr id="14343" name="Rectangle 7"/>
          <p:cNvSpPr>
            <a:spLocks noGrp="1" noChangeArrowheads="1"/>
          </p:cNvSpPr>
          <p:nvPr>
            <p:ph type="sldNum" sz="quarter" idx="5"/>
          </p:nvPr>
        </p:nvSpPr>
        <p:spPr bwMode="auto">
          <a:xfrm>
            <a:off x="3885625" y="9452722"/>
            <a:ext cx="2972393" cy="494567"/>
          </a:xfrm>
          <a:prstGeom prst="rect">
            <a:avLst/>
          </a:prstGeom>
          <a:noFill/>
          <a:ln w="9525">
            <a:noFill/>
            <a:miter lim="800000"/>
            <a:headEnd/>
            <a:tailEnd/>
          </a:ln>
        </p:spPr>
        <p:txBody>
          <a:bodyPr vert="horz" wrap="square" lIns="92719" tIns="46357" rIns="92719" bIns="46357" numCol="1" anchor="b" anchorCtr="0" compatLnSpc="1">
            <a:prstTxWarp prst="textNoShape">
              <a:avLst/>
            </a:prstTxWarp>
          </a:bodyPr>
          <a:lstStyle>
            <a:lvl1pPr algn="r">
              <a:defRPr sz="1100" b="0" smtClean="0"/>
            </a:lvl1pPr>
          </a:lstStyle>
          <a:p>
            <a:pPr>
              <a:defRPr/>
            </a:pPr>
            <a:fld id="{1694A5C5-2659-4D57-A28A-040AADBC8EE0}" type="slidenum">
              <a:rPr lang="en-US"/>
              <a:pPr>
                <a:defRPr/>
              </a:pPr>
              <a:t>‹#›</a:t>
            </a:fld>
            <a:endParaRPr lang="en-US"/>
          </a:p>
        </p:txBody>
      </p:sp>
    </p:spTree>
    <p:extLst>
      <p:ext uri="{BB962C8B-B14F-4D97-AF65-F5344CB8AC3E}">
        <p14:creationId xmlns:p14="http://schemas.microsoft.com/office/powerpoint/2010/main" xmlns="" val="317621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1016000" y="687388"/>
            <a:ext cx="5083175" cy="3465512"/>
          </a:xfrm>
          <a:noFill/>
          <a:ln>
            <a:solidFill>
              <a:srgbClr val="000000"/>
            </a:solidFill>
            <a:miter lim="800000"/>
            <a:headEnd/>
            <a:tailEnd/>
          </a:ln>
        </p:spPr>
      </p:sp>
      <p:sp>
        <p:nvSpPr>
          <p:cNvPr id="167939" name="Notes Placeholder 2"/>
          <p:cNvSpPr>
            <a:spLocks noGrp="1"/>
          </p:cNvSpPr>
          <p:nvPr>
            <p:ph type="body" idx="1"/>
          </p:nvPr>
        </p:nvSpPr>
        <p:spPr bwMode="auto">
          <a:xfrm>
            <a:off x="945734" y="4388355"/>
            <a:ext cx="5213078" cy="4159409"/>
          </a:xfrm>
          <a:noFill/>
        </p:spPr>
        <p:txBody>
          <a:bodyPr wrap="square" lIns="91159" tIns="45579" rIns="91159" bIns="45579" numCol="1" anchor="t" anchorCtr="0" compatLnSpc="1">
            <a:prstTxWarp prst="textNoShape">
              <a:avLst/>
            </a:prstTxWarp>
          </a:bodyPr>
          <a:lstStyle/>
          <a:p>
            <a:pPr eaLnBrk="1" hangingPunct="1">
              <a:spcBef>
                <a:spcPct val="0"/>
              </a:spcBef>
            </a:pPr>
            <a:endParaRPr lang="en-US" dirty="0"/>
          </a:p>
        </p:txBody>
      </p:sp>
      <p:sp>
        <p:nvSpPr>
          <p:cNvPr id="167940" name="Slide Number Placeholder 3"/>
          <p:cNvSpPr txBox="1">
            <a:spLocks noGrp="1"/>
          </p:cNvSpPr>
          <p:nvPr/>
        </p:nvSpPr>
        <p:spPr bwMode="auto">
          <a:xfrm>
            <a:off x="4028451" y="8773762"/>
            <a:ext cx="3076082" cy="462322"/>
          </a:xfrm>
          <a:prstGeom prst="rect">
            <a:avLst/>
          </a:prstGeom>
          <a:noFill/>
          <a:ln w="9525">
            <a:noFill/>
            <a:miter lim="800000"/>
            <a:headEnd/>
            <a:tailEnd/>
          </a:ln>
        </p:spPr>
        <p:txBody>
          <a:bodyPr lIns="91159" tIns="45579" rIns="91159" bIns="45579" anchor="b"/>
          <a:lstStyle/>
          <a:p>
            <a:pPr algn="r"/>
            <a:fld id="{3B4AC589-787A-4599-B38D-72597BE135D9}" type="slidenum">
              <a:rPr lang="en-US" sz="1200"/>
              <a:pPr algn="r"/>
              <a:t>2</a:t>
            </a:fld>
            <a:endParaRPr lang="en-US" sz="1200" dirty="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xmlns="" val="16701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939800" y="693738"/>
            <a:ext cx="5080000" cy="3463925"/>
          </a:xfrm>
          <a:ln/>
        </p:spPr>
      </p:sp>
      <p:sp>
        <p:nvSpPr>
          <p:cNvPr id="59395" name="Notes Placeholder 2"/>
          <p:cNvSpPr>
            <a:spLocks noGrp="1"/>
          </p:cNvSpPr>
          <p:nvPr>
            <p:ph type="body" idx="1"/>
          </p:nvPr>
        </p:nvSpPr>
        <p:spPr>
          <a:noFill/>
          <a:ln/>
        </p:spPr>
        <p:txBody>
          <a:bodyPr/>
          <a:lstStyle/>
          <a:p>
            <a:endParaRPr lang="en-US" altLang="en-US"/>
          </a:p>
        </p:txBody>
      </p:sp>
    </p:spTree>
    <p:extLst>
      <p:ext uri="{BB962C8B-B14F-4D97-AF65-F5344CB8AC3E}">
        <p14:creationId xmlns:p14="http://schemas.microsoft.com/office/powerpoint/2010/main" xmlns="" val="16850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altLang="en-US" smtClean="0"/>
          </a:p>
        </p:txBody>
      </p:sp>
      <p:sp>
        <p:nvSpPr>
          <p:cNvPr id="58372" name="Slide Number Placeholder 3"/>
          <p:cNvSpPr>
            <a:spLocks noGrp="1"/>
          </p:cNvSpPr>
          <p:nvPr>
            <p:ph type="sldNum" sz="quarter" idx="5"/>
          </p:nvPr>
        </p:nvSpPr>
        <p:spPr>
          <a:noFill/>
        </p:spPr>
        <p:txBody>
          <a:bodyPr/>
          <a:lstStyle/>
          <a:p>
            <a:pPr defTabSz="947660"/>
            <a:fld id="{46574D5A-ECF6-4171-942F-B6B2AAC9834E}" type="slidenum">
              <a:rPr lang="en-US" altLang="en-US"/>
              <a:pPr defTabSz="947660"/>
              <a:t>4</a:t>
            </a:fld>
            <a:endParaRPr lang="en-US" altLang="en-US"/>
          </a:p>
        </p:txBody>
      </p:sp>
    </p:spTree>
    <p:extLst>
      <p:ext uri="{BB962C8B-B14F-4D97-AF65-F5344CB8AC3E}">
        <p14:creationId xmlns:p14="http://schemas.microsoft.com/office/powerpoint/2010/main" xmlns="" val="70812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BFB34-7BBC-4CE7-A032-BE1986756AB9}" type="slidenum">
              <a:rPr lang="en-IN" smtClean="0"/>
              <a:pPr/>
              <a:t>9</a:t>
            </a:fld>
            <a:endParaRPr lang="en-IN"/>
          </a:p>
        </p:txBody>
      </p:sp>
    </p:spTree>
    <p:extLst>
      <p:ext uri="{BB962C8B-B14F-4D97-AF65-F5344CB8AC3E}">
        <p14:creationId xmlns:p14="http://schemas.microsoft.com/office/powerpoint/2010/main" xmlns="" val="2800519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586740" y="3228536"/>
            <a:ext cx="864016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a:xfrm>
            <a:off x="503238" y="6356350"/>
            <a:ext cx="2346325" cy="365125"/>
          </a:xfrm>
          <a:prstGeom prst="rect">
            <a:avLst/>
          </a:prstGeom>
        </p:spPr>
        <p:txBody>
          <a:bodyPr/>
          <a:lstStyle>
            <a:lvl1pPr>
              <a:defRPr/>
            </a:lvl1pPr>
          </a:lstStyle>
          <a:p>
            <a:pPr>
              <a:defRPr/>
            </a:pPr>
            <a:endParaRPr lang="en-IN"/>
          </a:p>
        </p:txBody>
      </p:sp>
      <p:sp>
        <p:nvSpPr>
          <p:cNvPr id="5" name="Footer Placeholder 18"/>
          <p:cNvSpPr>
            <a:spLocks noGrp="1"/>
          </p:cNvSpPr>
          <p:nvPr>
            <p:ph type="ftr" sz="quarter" idx="11"/>
          </p:nvPr>
        </p:nvSpPr>
        <p:spPr>
          <a:xfrm>
            <a:off x="2933700" y="6356350"/>
            <a:ext cx="3687763" cy="365125"/>
          </a:xfrm>
          <a:prstGeom prst="rect">
            <a:avLst/>
          </a:prstGeom>
        </p:spPr>
        <p:txBody>
          <a:bodyPr/>
          <a:lstStyle>
            <a:lvl1pPr>
              <a:defRPr/>
            </a:lvl1pPr>
          </a:lstStyle>
          <a:p>
            <a:pPr>
              <a:defRPr/>
            </a:pPr>
            <a:endParaRPr lang="en-IN"/>
          </a:p>
        </p:txBody>
      </p:sp>
      <p:sp>
        <p:nvSpPr>
          <p:cNvPr id="6" name="Slide Number Placeholder 26"/>
          <p:cNvSpPr>
            <a:spLocks noGrp="1"/>
          </p:cNvSpPr>
          <p:nvPr>
            <p:ph type="sldNum" sz="quarter" idx="12"/>
          </p:nvPr>
        </p:nvSpPr>
        <p:spPr>
          <a:xfrm>
            <a:off x="9220200" y="6492875"/>
            <a:ext cx="838200" cy="365125"/>
          </a:xfrm>
          <a:prstGeom prst="rect">
            <a:avLst/>
          </a:prstGeom>
        </p:spPr>
        <p:txBody>
          <a:bodyPr/>
          <a:lstStyle>
            <a:lvl1pPr algn="r">
              <a:defRPr sz="1200"/>
            </a:lvl1pPr>
          </a:lstStyle>
          <a:p>
            <a:pPr>
              <a:defRPr/>
            </a:pPr>
            <a:fld id="{5C7A3A6D-7DF3-4F18-A677-ECD9198F76F9}" type="slidenum">
              <a:rPr lang="en-IN" smtClean="0"/>
              <a:pPr>
                <a:defRPr/>
              </a:pPr>
              <a:t>‹#›</a:t>
            </a:fld>
            <a:endParaRPr lang="en-IN"/>
          </a:p>
        </p:txBody>
      </p:sp>
    </p:spTree>
    <p:extLst>
      <p:ext uri="{BB962C8B-B14F-4D97-AF65-F5344CB8AC3E}">
        <p14:creationId xmlns:p14="http://schemas.microsoft.com/office/powerpoint/2010/main" xmlns="" val="597416209"/>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482975" y="1108075"/>
            <a:ext cx="5783263"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804275" y="5359400"/>
            <a:ext cx="171450"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11113" y="5816600"/>
            <a:ext cx="10080626"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Freeform 7"/>
          <p:cNvSpPr>
            <a:spLocks/>
          </p:cNvSpPr>
          <p:nvPr/>
        </p:nvSpPr>
        <p:spPr bwMode="auto">
          <a:xfrm flipV="1">
            <a:off x="4819650" y="6219825"/>
            <a:ext cx="523875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2" name="Title 1"/>
          <p:cNvSpPr>
            <a:spLocks noGrp="1"/>
          </p:cNvSpPr>
          <p:nvPr>
            <p:ph type="title"/>
          </p:nvPr>
        </p:nvSpPr>
        <p:spPr>
          <a:xfrm>
            <a:off x="670561" y="1176999"/>
            <a:ext cx="2434133"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70560" y="2828785"/>
            <a:ext cx="243078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834372" y="1199517"/>
            <a:ext cx="5079492" cy="3931920"/>
          </a:xfrm>
          <a:prstGeom prst="rect">
            <a:avLst/>
          </a:prstGeom>
          <a:solidFill>
            <a:schemeClr val="bg2"/>
          </a:solidFill>
          <a:ln w="3000" cap="rnd">
            <a:solidFill>
              <a:srgbClr val="C0C0C0"/>
            </a:solidFill>
            <a:round/>
          </a:ln>
          <a:effectLst/>
        </p:spPr>
        <p:txBody>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a:xfrm>
            <a:off x="503238" y="6356350"/>
            <a:ext cx="2346325" cy="365125"/>
          </a:xfrm>
          <a:prstGeom prst="rect">
            <a:avLst/>
          </a:prstGeom>
        </p:spPr>
        <p:txBody>
          <a:bodyPr/>
          <a:lstStyle>
            <a:lvl1pPr>
              <a:defRPr/>
            </a:lvl1pPr>
          </a:lstStyle>
          <a:p>
            <a:pPr>
              <a:defRPr/>
            </a:pPr>
            <a:endParaRPr lang="en-IN"/>
          </a:p>
        </p:txBody>
      </p:sp>
      <p:sp>
        <p:nvSpPr>
          <p:cNvPr id="10" name="Footer Placeholder 5"/>
          <p:cNvSpPr>
            <a:spLocks noGrp="1"/>
          </p:cNvSpPr>
          <p:nvPr>
            <p:ph type="ftr" sz="quarter" idx="11"/>
          </p:nvPr>
        </p:nvSpPr>
        <p:spPr>
          <a:xfrm>
            <a:off x="2933700" y="6356350"/>
            <a:ext cx="3687763" cy="365125"/>
          </a:xfrm>
          <a:prstGeom prst="rect">
            <a:avLst/>
          </a:prstGeom>
        </p:spPr>
        <p:txBody>
          <a:bodyPr/>
          <a:lstStyle>
            <a:lvl1pPr>
              <a:defRPr/>
            </a:lvl1pPr>
          </a:lstStyle>
          <a:p>
            <a:pPr>
              <a:defRPr/>
            </a:pPr>
            <a:endParaRPr lang="en-IN"/>
          </a:p>
        </p:txBody>
      </p:sp>
      <p:sp>
        <p:nvSpPr>
          <p:cNvPr id="12" name="Slide Number Placeholder 26"/>
          <p:cNvSpPr>
            <a:spLocks noGrp="1"/>
          </p:cNvSpPr>
          <p:nvPr>
            <p:ph type="sldNum" sz="quarter" idx="12"/>
          </p:nvPr>
        </p:nvSpPr>
        <p:spPr>
          <a:xfrm>
            <a:off x="9220200" y="6492875"/>
            <a:ext cx="838200" cy="365125"/>
          </a:xfrm>
          <a:prstGeom prst="rect">
            <a:avLst/>
          </a:prstGeom>
        </p:spPr>
        <p:txBody>
          <a:bodyPr/>
          <a:lstStyle>
            <a:lvl1pPr algn="r">
              <a:defRPr sz="1200"/>
            </a:lvl1pPr>
          </a:lstStyle>
          <a:p>
            <a:pPr>
              <a:defRPr/>
            </a:pPr>
            <a:fld id="{5C7A3A6D-7DF3-4F18-A677-ECD9198F76F9}" type="slidenum">
              <a:rPr lang="en-IN" smtClean="0"/>
              <a:pPr>
                <a:defRPr/>
              </a:pPr>
              <a:t>‹#›</a:t>
            </a:fld>
            <a:endParaRPr lang="en-IN"/>
          </a:p>
        </p:txBody>
      </p:sp>
    </p:spTree>
    <p:extLst>
      <p:ext uri="{BB962C8B-B14F-4D97-AF65-F5344CB8AC3E}">
        <p14:creationId xmlns:p14="http://schemas.microsoft.com/office/powerpoint/2010/main" xmlns="" val="3080989930"/>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935480"/>
            <a:ext cx="9052560" cy="438912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3238" y="6356350"/>
            <a:ext cx="2346325" cy="365125"/>
          </a:xfrm>
          <a:prstGeom prst="rect">
            <a:avLst/>
          </a:prstGeom>
        </p:spPr>
        <p:txBody>
          <a:bodyPr/>
          <a:lstStyle>
            <a:lvl1pPr>
              <a:defRPr/>
            </a:lvl1pPr>
          </a:lstStyle>
          <a:p>
            <a:pPr>
              <a:defRPr/>
            </a:pPr>
            <a:endParaRPr lang="en-IN"/>
          </a:p>
        </p:txBody>
      </p:sp>
      <p:sp>
        <p:nvSpPr>
          <p:cNvPr id="5" name="Footer Placeholder 4"/>
          <p:cNvSpPr>
            <a:spLocks noGrp="1"/>
          </p:cNvSpPr>
          <p:nvPr>
            <p:ph type="ftr" sz="quarter" idx="11"/>
          </p:nvPr>
        </p:nvSpPr>
        <p:spPr>
          <a:xfrm>
            <a:off x="2933700" y="6356350"/>
            <a:ext cx="3687763" cy="365125"/>
          </a:xfrm>
          <a:prstGeom prst="rect">
            <a:avLst/>
          </a:prstGeom>
        </p:spPr>
        <p:txBody>
          <a:bodyPr/>
          <a:lstStyle>
            <a:lvl1pPr>
              <a:defRPr/>
            </a:lvl1pPr>
          </a:lstStyle>
          <a:p>
            <a:pPr>
              <a:defRPr/>
            </a:pPr>
            <a:endParaRPr lang="en-IN"/>
          </a:p>
        </p:txBody>
      </p:sp>
      <p:sp>
        <p:nvSpPr>
          <p:cNvPr id="7" name="Slide Number Placeholder 26"/>
          <p:cNvSpPr>
            <a:spLocks noGrp="1"/>
          </p:cNvSpPr>
          <p:nvPr>
            <p:ph type="sldNum" sz="quarter" idx="12"/>
          </p:nvPr>
        </p:nvSpPr>
        <p:spPr>
          <a:xfrm>
            <a:off x="9220200" y="6492875"/>
            <a:ext cx="838200" cy="365125"/>
          </a:xfrm>
          <a:prstGeom prst="rect">
            <a:avLst/>
          </a:prstGeom>
        </p:spPr>
        <p:txBody>
          <a:bodyPr/>
          <a:lstStyle>
            <a:lvl1pPr algn="r">
              <a:defRPr sz="1200"/>
            </a:lvl1pPr>
          </a:lstStyle>
          <a:p>
            <a:pPr>
              <a:defRPr/>
            </a:pPr>
            <a:fld id="{5C7A3A6D-7DF3-4F18-A677-ECD9198F76F9}" type="slidenum">
              <a:rPr lang="en-IN" smtClean="0"/>
              <a:pPr>
                <a:defRPr/>
              </a:pPr>
              <a:t>‹#›</a:t>
            </a:fld>
            <a:endParaRPr lang="en-IN"/>
          </a:p>
        </p:txBody>
      </p:sp>
    </p:spTree>
    <p:extLst>
      <p:ext uri="{BB962C8B-B14F-4D97-AF65-F5344CB8AC3E}">
        <p14:creationId xmlns:p14="http://schemas.microsoft.com/office/powerpoint/2010/main" xmlns="" val="354764817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914402"/>
            <a:ext cx="226314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914402"/>
            <a:ext cx="6621780" cy="5211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3238" y="6356350"/>
            <a:ext cx="2346325" cy="365125"/>
          </a:xfrm>
          <a:prstGeom prst="rect">
            <a:avLst/>
          </a:prstGeom>
        </p:spPr>
        <p:txBody>
          <a:bodyPr/>
          <a:lstStyle>
            <a:lvl1pPr>
              <a:defRPr/>
            </a:lvl1pPr>
          </a:lstStyle>
          <a:p>
            <a:pPr>
              <a:defRPr/>
            </a:pPr>
            <a:endParaRPr lang="en-IN"/>
          </a:p>
        </p:txBody>
      </p:sp>
      <p:sp>
        <p:nvSpPr>
          <p:cNvPr id="5" name="Footer Placeholder 4"/>
          <p:cNvSpPr>
            <a:spLocks noGrp="1"/>
          </p:cNvSpPr>
          <p:nvPr>
            <p:ph type="ftr" sz="quarter" idx="11"/>
          </p:nvPr>
        </p:nvSpPr>
        <p:spPr>
          <a:xfrm>
            <a:off x="2933700" y="6356350"/>
            <a:ext cx="3687763" cy="365125"/>
          </a:xfrm>
          <a:prstGeom prst="rect">
            <a:avLst/>
          </a:prstGeom>
        </p:spPr>
        <p:txBody>
          <a:bodyPr/>
          <a:lstStyle>
            <a:lvl1pPr>
              <a:defRPr/>
            </a:lvl1pPr>
          </a:lstStyle>
          <a:p>
            <a:pPr>
              <a:defRPr/>
            </a:pPr>
            <a:endParaRPr lang="en-IN"/>
          </a:p>
        </p:txBody>
      </p:sp>
      <p:sp>
        <p:nvSpPr>
          <p:cNvPr id="7" name="Slide Number Placeholder 26"/>
          <p:cNvSpPr>
            <a:spLocks noGrp="1"/>
          </p:cNvSpPr>
          <p:nvPr>
            <p:ph type="sldNum" sz="quarter" idx="12"/>
          </p:nvPr>
        </p:nvSpPr>
        <p:spPr>
          <a:xfrm>
            <a:off x="9220200" y="6492875"/>
            <a:ext cx="838200" cy="365125"/>
          </a:xfrm>
          <a:prstGeom prst="rect">
            <a:avLst/>
          </a:prstGeom>
        </p:spPr>
        <p:txBody>
          <a:bodyPr/>
          <a:lstStyle>
            <a:lvl1pPr algn="r">
              <a:defRPr sz="1200"/>
            </a:lvl1pPr>
          </a:lstStyle>
          <a:p>
            <a:pPr>
              <a:defRPr/>
            </a:pPr>
            <a:fld id="{5C7A3A6D-7DF3-4F18-A677-ECD9198F76F9}" type="slidenum">
              <a:rPr lang="en-IN" smtClean="0"/>
              <a:pPr>
                <a:defRPr/>
              </a:pPr>
              <a:t>‹#›</a:t>
            </a:fld>
            <a:endParaRPr lang="en-IN"/>
          </a:p>
        </p:txBody>
      </p:sp>
    </p:spTree>
    <p:extLst>
      <p:ext uri="{BB962C8B-B14F-4D97-AF65-F5344CB8AC3E}">
        <p14:creationId xmlns:p14="http://schemas.microsoft.com/office/powerpoint/2010/main" xmlns="" val="345683586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4065" y="609600"/>
            <a:ext cx="8550275"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6"/>
          <p:cNvSpPr>
            <a:spLocks noGrp="1"/>
          </p:cNvSpPr>
          <p:nvPr>
            <p:ph type="sldNum" sz="quarter" idx="12"/>
          </p:nvPr>
        </p:nvSpPr>
        <p:spPr>
          <a:xfrm>
            <a:off x="9220200" y="6492875"/>
            <a:ext cx="838200" cy="365125"/>
          </a:xfrm>
          <a:prstGeom prst="rect">
            <a:avLst/>
          </a:prstGeom>
        </p:spPr>
        <p:txBody>
          <a:bodyPr/>
          <a:lstStyle>
            <a:lvl1pPr algn="r">
              <a:defRPr sz="1200"/>
            </a:lvl1pPr>
          </a:lstStyle>
          <a:p>
            <a:pPr>
              <a:defRPr/>
            </a:pPr>
            <a:fld id="{5C7A3A6D-7DF3-4F18-A677-ECD9198F76F9}" type="slidenum">
              <a:rPr lang="en-IN" smtClean="0"/>
              <a:pPr>
                <a:defRPr/>
              </a:pPr>
              <a:t>‹#›</a:t>
            </a:fld>
            <a:endParaRPr lang="en-IN"/>
          </a:p>
        </p:txBody>
      </p:sp>
    </p:spTree>
    <p:extLst>
      <p:ext uri="{BB962C8B-B14F-4D97-AF65-F5344CB8AC3E}">
        <p14:creationId xmlns:p14="http://schemas.microsoft.com/office/powerpoint/2010/main" xmlns="" val="1458000279"/>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54065" y="609600"/>
            <a:ext cx="855027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54065" y="1981200"/>
            <a:ext cx="8550275" cy="4114800"/>
          </a:xfrm>
          <a:prstGeom prst="rect">
            <a:avLst/>
          </a:prstGeom>
        </p:spPr>
        <p:txBody>
          <a:bodyPr rtlCol="0">
            <a:normAutofit/>
          </a:bodyPr>
          <a:lstStyle/>
          <a:p>
            <a:pPr lvl="0"/>
            <a:endParaRPr lang="en-US" noProof="0" smtClean="0"/>
          </a:p>
        </p:txBody>
      </p:sp>
      <p:sp>
        <p:nvSpPr>
          <p:cNvPr id="4" name="Slide Number Placeholder 26"/>
          <p:cNvSpPr>
            <a:spLocks noGrp="1"/>
          </p:cNvSpPr>
          <p:nvPr>
            <p:ph type="sldNum" sz="quarter" idx="12"/>
          </p:nvPr>
        </p:nvSpPr>
        <p:spPr>
          <a:xfrm>
            <a:off x="9220200" y="6492875"/>
            <a:ext cx="838200" cy="365125"/>
          </a:xfrm>
          <a:prstGeom prst="rect">
            <a:avLst/>
          </a:prstGeom>
        </p:spPr>
        <p:txBody>
          <a:bodyPr/>
          <a:lstStyle>
            <a:lvl1pPr algn="r">
              <a:defRPr sz="1200"/>
            </a:lvl1pPr>
          </a:lstStyle>
          <a:p>
            <a:pPr>
              <a:defRPr/>
            </a:pPr>
            <a:fld id="{5C7A3A6D-7DF3-4F18-A677-ECD9198F76F9}" type="slidenum">
              <a:rPr lang="en-IN" smtClean="0"/>
              <a:pPr>
                <a:defRPr/>
              </a:pPr>
              <a:t>‹#›</a:t>
            </a:fld>
            <a:endParaRPr lang="en-IN"/>
          </a:p>
        </p:txBody>
      </p:sp>
    </p:spTree>
    <p:extLst>
      <p:ext uri="{BB962C8B-B14F-4D97-AF65-F5344CB8AC3E}">
        <p14:creationId xmlns:p14="http://schemas.microsoft.com/office/powerpoint/2010/main" xmlns="" val="245306476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586740" y="3228536"/>
            <a:ext cx="864016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a:xfrm>
            <a:off x="503238" y="6356350"/>
            <a:ext cx="2346325" cy="365125"/>
          </a:xfrm>
          <a:prstGeom prst="rect">
            <a:avLst/>
          </a:prstGeom>
        </p:spPr>
        <p:txBody>
          <a:bodyPr/>
          <a:lstStyle>
            <a:lvl1pPr>
              <a:defRPr/>
            </a:lvl1pPr>
          </a:lstStyle>
          <a:p>
            <a:pPr>
              <a:defRPr/>
            </a:pPr>
            <a:endParaRPr lang="en-IN"/>
          </a:p>
        </p:txBody>
      </p:sp>
      <p:sp>
        <p:nvSpPr>
          <p:cNvPr id="5" name="Footer Placeholder 18"/>
          <p:cNvSpPr>
            <a:spLocks noGrp="1"/>
          </p:cNvSpPr>
          <p:nvPr>
            <p:ph type="ftr" sz="quarter" idx="11"/>
          </p:nvPr>
        </p:nvSpPr>
        <p:spPr>
          <a:xfrm>
            <a:off x="2933700" y="6356350"/>
            <a:ext cx="3687763" cy="365125"/>
          </a:xfrm>
          <a:prstGeom prst="rect">
            <a:avLst/>
          </a:prstGeom>
        </p:spPr>
        <p:txBody>
          <a:bodyPr/>
          <a:lstStyle>
            <a:lvl1pPr>
              <a:defRPr/>
            </a:lvl1pPr>
          </a:lstStyle>
          <a:p>
            <a:pPr>
              <a:defRPr/>
            </a:pPr>
            <a:endParaRPr lang="en-IN"/>
          </a:p>
        </p:txBody>
      </p:sp>
      <p:sp>
        <p:nvSpPr>
          <p:cNvPr id="7" name="Slide Number Placeholder 26"/>
          <p:cNvSpPr>
            <a:spLocks noGrp="1"/>
          </p:cNvSpPr>
          <p:nvPr>
            <p:ph type="sldNum" sz="quarter" idx="12"/>
          </p:nvPr>
        </p:nvSpPr>
        <p:spPr>
          <a:xfrm>
            <a:off x="9220200" y="6492875"/>
            <a:ext cx="838200" cy="365125"/>
          </a:xfrm>
          <a:prstGeom prst="rect">
            <a:avLst/>
          </a:prstGeom>
        </p:spPr>
        <p:txBody>
          <a:bodyPr/>
          <a:lstStyle>
            <a:lvl1pPr algn="r">
              <a:defRPr sz="1200"/>
            </a:lvl1pPr>
          </a:lstStyle>
          <a:p>
            <a:pPr>
              <a:defRPr/>
            </a:pPr>
            <a:fld id="{5C7A3A6D-7DF3-4F18-A677-ECD9198F76F9}" type="slidenum">
              <a:rPr lang="en-IN" smtClean="0"/>
              <a:pPr>
                <a:defRPr/>
              </a:pPr>
              <a:t>‹#›</a:t>
            </a:fld>
            <a:endParaRPr lang="en-IN"/>
          </a:p>
        </p:txBody>
      </p:sp>
    </p:spTree>
    <p:extLst>
      <p:ext uri="{BB962C8B-B14F-4D97-AF65-F5344CB8AC3E}">
        <p14:creationId xmlns:p14="http://schemas.microsoft.com/office/powerpoint/2010/main" xmlns="" val="1986457691"/>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86741" y="1371600"/>
            <a:ext cx="8636813"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86740" y="3228536"/>
            <a:ext cx="864016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a:xfrm>
            <a:off x="503238" y="6356350"/>
            <a:ext cx="2346325" cy="365125"/>
          </a:xfrm>
          <a:prstGeom prst="rect">
            <a:avLst/>
          </a:prstGeom>
        </p:spPr>
        <p:txBody>
          <a:bodyPr/>
          <a:lstStyle>
            <a:lvl1pPr>
              <a:defRPr/>
            </a:lvl1pPr>
          </a:lstStyle>
          <a:p>
            <a:pPr>
              <a:defRPr/>
            </a:pPr>
            <a:endParaRPr lang="en-IN"/>
          </a:p>
        </p:txBody>
      </p:sp>
      <p:sp>
        <p:nvSpPr>
          <p:cNvPr id="5" name="Footer Placeholder 18"/>
          <p:cNvSpPr>
            <a:spLocks noGrp="1"/>
          </p:cNvSpPr>
          <p:nvPr>
            <p:ph type="ftr" sz="quarter" idx="11"/>
          </p:nvPr>
        </p:nvSpPr>
        <p:spPr>
          <a:xfrm>
            <a:off x="2933700" y="6356350"/>
            <a:ext cx="3687763" cy="365125"/>
          </a:xfrm>
          <a:prstGeom prst="rect">
            <a:avLst/>
          </a:prstGeom>
        </p:spPr>
        <p:txBody>
          <a:bodyPr/>
          <a:lstStyle>
            <a:lvl1pPr>
              <a:defRPr/>
            </a:lvl1pPr>
          </a:lstStyle>
          <a:p>
            <a:pPr>
              <a:defRPr/>
            </a:pPr>
            <a:endParaRPr lang="en-IN"/>
          </a:p>
        </p:txBody>
      </p:sp>
      <p:sp>
        <p:nvSpPr>
          <p:cNvPr id="7" name="Slide Number Placeholder 5"/>
          <p:cNvSpPr txBox="1">
            <a:spLocks/>
          </p:cNvSpPr>
          <p:nvPr userDrawn="1"/>
        </p:nvSpPr>
        <p:spPr>
          <a:xfrm>
            <a:off x="9267825" y="6510338"/>
            <a:ext cx="838200" cy="365125"/>
          </a:xfrm>
          <a:prstGeom prst="rect">
            <a:avLst/>
          </a:prstGeom>
        </p:spPr>
        <p:txBody>
          <a:bodyPr vert="horz" lIns="0" tIns="0" rIns="0" bIns="0" anchor="b"/>
          <a:lstStyle>
            <a:defPPr>
              <a:defRPr lang="en-US"/>
            </a:defPPr>
            <a:lvl1pPr algn="r" rtl="0" eaLnBrk="1" fontAlgn="base" latinLnBrk="0" hangingPunct="1">
              <a:spcBef>
                <a:spcPct val="0"/>
              </a:spcBef>
              <a:spcAft>
                <a:spcPct val="0"/>
              </a:spcAft>
              <a:defRPr kumimoji="0" sz="1200" b="1" kern="1200">
                <a:solidFill>
                  <a:schemeClr val="tx2">
                    <a:shade val="90000"/>
                  </a:schemeClr>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Arial" pitchFamily="34" charset="0"/>
              </a:defRPr>
            </a:lvl5pPr>
            <a:lvl6pPr marL="2286000" algn="l" defTabSz="914400" rtl="0" eaLnBrk="1" latinLnBrk="0" hangingPunct="1">
              <a:defRPr sz="2400" b="1" kern="1200">
                <a:solidFill>
                  <a:schemeClr val="tx1"/>
                </a:solidFill>
                <a:latin typeface="Times New Roman" pitchFamily="18" charset="0"/>
                <a:ea typeface="+mn-ea"/>
                <a:cs typeface="Arial" pitchFamily="34" charset="0"/>
              </a:defRPr>
            </a:lvl6pPr>
            <a:lvl7pPr marL="2743200" algn="l" defTabSz="914400" rtl="0" eaLnBrk="1" latinLnBrk="0" hangingPunct="1">
              <a:defRPr sz="2400" b="1" kern="1200">
                <a:solidFill>
                  <a:schemeClr val="tx1"/>
                </a:solidFill>
                <a:latin typeface="Times New Roman" pitchFamily="18" charset="0"/>
                <a:ea typeface="+mn-ea"/>
                <a:cs typeface="Arial" pitchFamily="34" charset="0"/>
              </a:defRPr>
            </a:lvl7pPr>
            <a:lvl8pPr marL="3200400" algn="l" defTabSz="914400" rtl="0" eaLnBrk="1" latinLnBrk="0" hangingPunct="1">
              <a:defRPr sz="2400" b="1" kern="1200">
                <a:solidFill>
                  <a:schemeClr val="tx1"/>
                </a:solidFill>
                <a:latin typeface="Times New Roman" pitchFamily="18" charset="0"/>
                <a:ea typeface="+mn-ea"/>
                <a:cs typeface="Arial" pitchFamily="34" charset="0"/>
              </a:defRPr>
            </a:lvl8pPr>
            <a:lvl9pPr marL="3657600" algn="l" defTabSz="914400" rtl="0" eaLnBrk="1" latinLnBrk="0" hangingPunct="1">
              <a:defRPr sz="2400" b="1" kern="1200">
                <a:solidFill>
                  <a:schemeClr val="tx1"/>
                </a:solidFill>
                <a:latin typeface="Times New Roman" pitchFamily="18" charset="0"/>
                <a:ea typeface="+mn-ea"/>
                <a:cs typeface="Arial" pitchFamily="34" charset="0"/>
              </a:defRPr>
            </a:lvl9pPr>
          </a:lstStyle>
          <a:p>
            <a:pPr>
              <a:defRPr/>
            </a:pPr>
            <a:fld id="{23267D38-9A48-4422-8E5E-1933CA59BEAB}" type="slidenum">
              <a:rPr lang="en-IN" smtClean="0"/>
              <a:pPr>
                <a:defRPr/>
              </a:pPr>
              <a:t>‹#›</a:t>
            </a:fld>
            <a:endParaRPr lang="en-IN"/>
          </a:p>
        </p:txBody>
      </p:sp>
      <p:sp>
        <p:nvSpPr>
          <p:cNvPr id="10" name="Slide Number Placeholder 26"/>
          <p:cNvSpPr>
            <a:spLocks noGrp="1"/>
          </p:cNvSpPr>
          <p:nvPr>
            <p:ph type="sldNum" sz="quarter" idx="12"/>
          </p:nvPr>
        </p:nvSpPr>
        <p:spPr>
          <a:xfrm>
            <a:off x="9220200" y="6492875"/>
            <a:ext cx="838200" cy="365125"/>
          </a:xfrm>
          <a:prstGeom prst="rect">
            <a:avLst/>
          </a:prstGeom>
        </p:spPr>
        <p:txBody>
          <a:bodyPr/>
          <a:lstStyle>
            <a:lvl1pPr algn="r">
              <a:defRPr sz="1200">
                <a:solidFill>
                  <a:schemeClr val="bg1"/>
                </a:solidFill>
              </a:defRPr>
            </a:lvl1pPr>
          </a:lstStyle>
          <a:p>
            <a:pPr>
              <a:defRPr/>
            </a:pPr>
            <a:fld id="{5C7A3A6D-7DF3-4F18-A677-ECD9198F76F9}" type="slidenum">
              <a:rPr lang="en-IN" smtClean="0"/>
              <a:pPr>
                <a:defRPr/>
              </a:pPr>
              <a:t>‹#›</a:t>
            </a:fld>
            <a:endParaRPr lang="en-IN"/>
          </a:p>
        </p:txBody>
      </p:sp>
    </p:spTree>
    <p:extLst>
      <p:ext uri="{BB962C8B-B14F-4D97-AF65-F5344CB8AC3E}">
        <p14:creationId xmlns:p14="http://schemas.microsoft.com/office/powerpoint/2010/main" xmlns="" val="31241439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2920" y="1935480"/>
            <a:ext cx="9052560" cy="438912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3238" y="6356350"/>
            <a:ext cx="2346325" cy="365125"/>
          </a:xfrm>
          <a:prstGeom prst="rect">
            <a:avLst/>
          </a:prstGeom>
        </p:spPr>
        <p:txBody>
          <a:bodyPr/>
          <a:lstStyle>
            <a:lvl1pPr>
              <a:defRPr/>
            </a:lvl1pPr>
          </a:lstStyle>
          <a:p>
            <a:pPr>
              <a:defRPr/>
            </a:pPr>
            <a:endParaRPr lang="en-IN"/>
          </a:p>
        </p:txBody>
      </p:sp>
      <p:sp>
        <p:nvSpPr>
          <p:cNvPr id="5" name="Footer Placeholder 4"/>
          <p:cNvSpPr>
            <a:spLocks noGrp="1"/>
          </p:cNvSpPr>
          <p:nvPr>
            <p:ph type="ftr" sz="quarter" idx="11"/>
          </p:nvPr>
        </p:nvSpPr>
        <p:spPr>
          <a:xfrm>
            <a:off x="2933700" y="6356350"/>
            <a:ext cx="3687763" cy="365125"/>
          </a:xfrm>
          <a:prstGeom prst="rect">
            <a:avLst/>
          </a:prstGeom>
        </p:spPr>
        <p:txBody>
          <a:bodyPr/>
          <a:lstStyle>
            <a:lvl1pPr>
              <a:defRPr/>
            </a:lvl1pPr>
          </a:lstStyle>
          <a:p>
            <a:pPr>
              <a:defRPr/>
            </a:pPr>
            <a:endParaRPr lang="en-IN"/>
          </a:p>
        </p:txBody>
      </p:sp>
      <p:sp>
        <p:nvSpPr>
          <p:cNvPr id="7" name="Slide Number Placeholder 26"/>
          <p:cNvSpPr>
            <a:spLocks noGrp="1"/>
          </p:cNvSpPr>
          <p:nvPr>
            <p:ph type="sldNum" sz="quarter" idx="12"/>
          </p:nvPr>
        </p:nvSpPr>
        <p:spPr>
          <a:xfrm>
            <a:off x="9220200" y="6492875"/>
            <a:ext cx="838200" cy="365125"/>
          </a:xfrm>
          <a:prstGeom prst="rect">
            <a:avLst/>
          </a:prstGeom>
        </p:spPr>
        <p:txBody>
          <a:bodyPr/>
          <a:lstStyle>
            <a:lvl1pPr algn="r">
              <a:defRPr sz="1200"/>
            </a:lvl1pPr>
          </a:lstStyle>
          <a:p>
            <a:pPr>
              <a:defRPr/>
            </a:pPr>
            <a:fld id="{5C7A3A6D-7DF3-4F18-A677-ECD9198F76F9}" type="slidenum">
              <a:rPr lang="en-IN" smtClean="0"/>
              <a:pPr>
                <a:defRPr/>
              </a:pPr>
              <a:t>‹#›</a:t>
            </a:fld>
            <a:endParaRPr lang="en-IN"/>
          </a:p>
        </p:txBody>
      </p:sp>
    </p:spTree>
    <p:extLst>
      <p:ext uri="{BB962C8B-B14F-4D97-AF65-F5344CB8AC3E}">
        <p14:creationId xmlns:p14="http://schemas.microsoft.com/office/powerpoint/2010/main" xmlns="" val="373281639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3387" y="1316736"/>
            <a:ext cx="854964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83387" y="2704664"/>
            <a:ext cx="854964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a:xfrm>
            <a:off x="503238" y="6356350"/>
            <a:ext cx="2346325" cy="365125"/>
          </a:xfrm>
          <a:prstGeom prst="rect">
            <a:avLst/>
          </a:prstGeom>
        </p:spPr>
        <p:txBody>
          <a:bodyPr/>
          <a:lstStyle>
            <a:lvl1pPr>
              <a:defRPr/>
            </a:lvl1pPr>
          </a:lstStyle>
          <a:p>
            <a:pPr>
              <a:defRPr/>
            </a:pPr>
            <a:endParaRPr lang="en-IN"/>
          </a:p>
        </p:txBody>
      </p:sp>
      <p:sp>
        <p:nvSpPr>
          <p:cNvPr id="5" name="Footer Placeholder 4"/>
          <p:cNvSpPr>
            <a:spLocks noGrp="1"/>
          </p:cNvSpPr>
          <p:nvPr>
            <p:ph type="ftr" sz="quarter" idx="11"/>
          </p:nvPr>
        </p:nvSpPr>
        <p:spPr>
          <a:xfrm>
            <a:off x="2933700" y="6356350"/>
            <a:ext cx="3687763" cy="365125"/>
          </a:xfrm>
          <a:prstGeom prst="rect">
            <a:avLst/>
          </a:prstGeom>
        </p:spPr>
        <p:txBody>
          <a:bodyPr/>
          <a:lstStyle>
            <a:lvl1pPr>
              <a:defRPr/>
            </a:lvl1pPr>
          </a:lstStyle>
          <a:p>
            <a:pPr>
              <a:defRPr/>
            </a:pPr>
            <a:endParaRPr lang="en-IN"/>
          </a:p>
        </p:txBody>
      </p:sp>
      <p:sp>
        <p:nvSpPr>
          <p:cNvPr id="7" name="Slide Number Placeholder 26"/>
          <p:cNvSpPr>
            <a:spLocks noGrp="1"/>
          </p:cNvSpPr>
          <p:nvPr>
            <p:ph type="sldNum" sz="quarter" idx="12"/>
          </p:nvPr>
        </p:nvSpPr>
        <p:spPr>
          <a:xfrm>
            <a:off x="9220200" y="6492875"/>
            <a:ext cx="838200" cy="365125"/>
          </a:xfrm>
          <a:prstGeom prst="rect">
            <a:avLst/>
          </a:prstGeom>
        </p:spPr>
        <p:txBody>
          <a:bodyPr/>
          <a:lstStyle>
            <a:lvl1pPr algn="r">
              <a:defRPr sz="1200">
                <a:solidFill>
                  <a:schemeClr val="bg1"/>
                </a:solidFill>
              </a:defRPr>
            </a:lvl1pPr>
          </a:lstStyle>
          <a:p>
            <a:pPr>
              <a:defRPr/>
            </a:pPr>
            <a:fld id="{5C7A3A6D-7DF3-4F18-A677-ECD9198F76F9}" type="slidenum">
              <a:rPr lang="en-IN" smtClean="0"/>
              <a:pPr>
                <a:defRPr/>
              </a:pPr>
              <a:t>‹#›</a:t>
            </a:fld>
            <a:endParaRPr lang="en-IN"/>
          </a:p>
        </p:txBody>
      </p:sp>
    </p:spTree>
    <p:extLst>
      <p:ext uri="{BB962C8B-B14F-4D97-AF65-F5344CB8AC3E}">
        <p14:creationId xmlns:p14="http://schemas.microsoft.com/office/powerpoint/2010/main" xmlns="" val="7211574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704088"/>
            <a:ext cx="905256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920085"/>
            <a:ext cx="444246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920085"/>
            <a:ext cx="444246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03238" y="6356350"/>
            <a:ext cx="2346325" cy="365125"/>
          </a:xfrm>
          <a:prstGeom prst="rect">
            <a:avLst/>
          </a:prstGeom>
        </p:spPr>
        <p:txBody>
          <a:bodyPr/>
          <a:lstStyle>
            <a:lvl1pPr>
              <a:defRPr/>
            </a:lvl1pPr>
          </a:lstStyle>
          <a:p>
            <a:pPr>
              <a:defRPr/>
            </a:pPr>
            <a:endParaRPr lang="en-IN"/>
          </a:p>
        </p:txBody>
      </p:sp>
      <p:sp>
        <p:nvSpPr>
          <p:cNvPr id="6" name="Footer Placeholder 5"/>
          <p:cNvSpPr>
            <a:spLocks noGrp="1"/>
          </p:cNvSpPr>
          <p:nvPr>
            <p:ph type="ftr" sz="quarter" idx="11"/>
          </p:nvPr>
        </p:nvSpPr>
        <p:spPr>
          <a:xfrm>
            <a:off x="2933700" y="6356350"/>
            <a:ext cx="3687763" cy="365125"/>
          </a:xfrm>
          <a:prstGeom prst="rect">
            <a:avLst/>
          </a:prstGeom>
        </p:spPr>
        <p:txBody>
          <a:bodyPr/>
          <a:lstStyle>
            <a:lvl1pPr>
              <a:defRPr/>
            </a:lvl1pPr>
          </a:lstStyle>
          <a:p>
            <a:pPr>
              <a:defRPr/>
            </a:pPr>
            <a:endParaRPr lang="en-IN"/>
          </a:p>
        </p:txBody>
      </p:sp>
      <p:sp>
        <p:nvSpPr>
          <p:cNvPr id="8" name="Slide Number Placeholder 26"/>
          <p:cNvSpPr>
            <a:spLocks noGrp="1"/>
          </p:cNvSpPr>
          <p:nvPr>
            <p:ph type="sldNum" sz="quarter" idx="12"/>
          </p:nvPr>
        </p:nvSpPr>
        <p:spPr>
          <a:xfrm>
            <a:off x="9220200" y="6492875"/>
            <a:ext cx="838200" cy="365125"/>
          </a:xfrm>
          <a:prstGeom prst="rect">
            <a:avLst/>
          </a:prstGeom>
        </p:spPr>
        <p:txBody>
          <a:bodyPr/>
          <a:lstStyle>
            <a:lvl1pPr algn="r">
              <a:defRPr sz="1200"/>
            </a:lvl1pPr>
          </a:lstStyle>
          <a:p>
            <a:pPr>
              <a:defRPr/>
            </a:pPr>
            <a:fld id="{5C7A3A6D-7DF3-4F18-A677-ECD9198F76F9}" type="slidenum">
              <a:rPr lang="en-IN" smtClean="0"/>
              <a:pPr>
                <a:defRPr/>
              </a:pPr>
              <a:t>‹#›</a:t>
            </a:fld>
            <a:endParaRPr lang="en-IN"/>
          </a:p>
        </p:txBody>
      </p:sp>
    </p:spTree>
    <p:extLst>
      <p:ext uri="{BB962C8B-B14F-4D97-AF65-F5344CB8AC3E}">
        <p14:creationId xmlns:p14="http://schemas.microsoft.com/office/powerpoint/2010/main" xmlns="" val="3354680561"/>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704088"/>
            <a:ext cx="905256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855248"/>
            <a:ext cx="4444207"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5109530" y="1859762"/>
            <a:ext cx="4445953"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502921" y="2514600"/>
            <a:ext cx="4444207"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09530" y="2514600"/>
            <a:ext cx="4445953"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503238" y="6356350"/>
            <a:ext cx="2346325" cy="365125"/>
          </a:xfrm>
          <a:prstGeom prst="rect">
            <a:avLst/>
          </a:prstGeom>
        </p:spPr>
        <p:txBody>
          <a:bodyPr/>
          <a:lstStyle>
            <a:lvl1pPr>
              <a:defRPr/>
            </a:lvl1pPr>
          </a:lstStyle>
          <a:p>
            <a:pPr>
              <a:defRPr/>
            </a:pPr>
            <a:endParaRPr lang="en-IN"/>
          </a:p>
        </p:txBody>
      </p:sp>
      <p:sp>
        <p:nvSpPr>
          <p:cNvPr id="8" name="Footer Placeholder 7"/>
          <p:cNvSpPr>
            <a:spLocks noGrp="1"/>
          </p:cNvSpPr>
          <p:nvPr>
            <p:ph type="ftr" sz="quarter" idx="11"/>
          </p:nvPr>
        </p:nvSpPr>
        <p:spPr>
          <a:xfrm>
            <a:off x="2933700" y="6356350"/>
            <a:ext cx="3687763" cy="365125"/>
          </a:xfrm>
          <a:prstGeom prst="rect">
            <a:avLst/>
          </a:prstGeom>
        </p:spPr>
        <p:txBody>
          <a:bodyPr/>
          <a:lstStyle>
            <a:lvl1pPr>
              <a:defRPr/>
            </a:lvl1pPr>
          </a:lstStyle>
          <a:p>
            <a:pPr>
              <a:defRPr/>
            </a:pPr>
            <a:endParaRPr lang="en-IN"/>
          </a:p>
        </p:txBody>
      </p:sp>
      <p:sp>
        <p:nvSpPr>
          <p:cNvPr id="10" name="Slide Number Placeholder 26"/>
          <p:cNvSpPr>
            <a:spLocks noGrp="1"/>
          </p:cNvSpPr>
          <p:nvPr>
            <p:ph type="sldNum" sz="quarter" idx="12"/>
          </p:nvPr>
        </p:nvSpPr>
        <p:spPr>
          <a:xfrm>
            <a:off x="9220200" y="6492875"/>
            <a:ext cx="838200" cy="365125"/>
          </a:xfrm>
          <a:prstGeom prst="rect">
            <a:avLst/>
          </a:prstGeom>
        </p:spPr>
        <p:txBody>
          <a:bodyPr/>
          <a:lstStyle>
            <a:lvl1pPr algn="r">
              <a:defRPr sz="1200"/>
            </a:lvl1pPr>
          </a:lstStyle>
          <a:p>
            <a:pPr>
              <a:defRPr/>
            </a:pPr>
            <a:fld id="{5C7A3A6D-7DF3-4F18-A677-ECD9198F76F9}" type="slidenum">
              <a:rPr lang="en-IN" smtClean="0"/>
              <a:pPr>
                <a:defRPr/>
              </a:pPr>
              <a:t>‹#›</a:t>
            </a:fld>
            <a:endParaRPr lang="en-IN"/>
          </a:p>
        </p:txBody>
      </p:sp>
    </p:spTree>
    <p:extLst>
      <p:ext uri="{BB962C8B-B14F-4D97-AF65-F5344CB8AC3E}">
        <p14:creationId xmlns:p14="http://schemas.microsoft.com/office/powerpoint/2010/main" xmlns="" val="39332480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704088"/>
            <a:ext cx="913638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a:xfrm>
            <a:off x="503238" y="6356350"/>
            <a:ext cx="2346325" cy="365125"/>
          </a:xfrm>
          <a:prstGeom prst="rect">
            <a:avLst/>
          </a:prstGeom>
        </p:spPr>
        <p:txBody>
          <a:bodyPr/>
          <a:lstStyle>
            <a:lvl1pPr>
              <a:defRPr/>
            </a:lvl1pPr>
          </a:lstStyle>
          <a:p>
            <a:pPr>
              <a:defRPr/>
            </a:pPr>
            <a:endParaRPr lang="en-IN"/>
          </a:p>
        </p:txBody>
      </p:sp>
      <p:sp>
        <p:nvSpPr>
          <p:cNvPr id="4" name="Footer Placeholder 3"/>
          <p:cNvSpPr>
            <a:spLocks noGrp="1"/>
          </p:cNvSpPr>
          <p:nvPr>
            <p:ph type="ftr" sz="quarter" idx="11"/>
          </p:nvPr>
        </p:nvSpPr>
        <p:spPr>
          <a:xfrm>
            <a:off x="2933700" y="6356350"/>
            <a:ext cx="3687763" cy="365125"/>
          </a:xfrm>
          <a:prstGeom prst="rect">
            <a:avLst/>
          </a:prstGeom>
        </p:spPr>
        <p:txBody>
          <a:bodyPr/>
          <a:lstStyle>
            <a:lvl1pPr>
              <a:defRPr/>
            </a:lvl1pPr>
          </a:lstStyle>
          <a:p>
            <a:pPr>
              <a:defRPr/>
            </a:pPr>
            <a:endParaRPr lang="en-IN"/>
          </a:p>
        </p:txBody>
      </p:sp>
      <p:sp>
        <p:nvSpPr>
          <p:cNvPr id="6" name="Slide Number Placeholder 26"/>
          <p:cNvSpPr>
            <a:spLocks noGrp="1"/>
          </p:cNvSpPr>
          <p:nvPr>
            <p:ph type="sldNum" sz="quarter" idx="12"/>
          </p:nvPr>
        </p:nvSpPr>
        <p:spPr>
          <a:xfrm>
            <a:off x="9220200" y="6492875"/>
            <a:ext cx="838200" cy="365125"/>
          </a:xfrm>
          <a:prstGeom prst="rect">
            <a:avLst/>
          </a:prstGeom>
        </p:spPr>
        <p:txBody>
          <a:bodyPr/>
          <a:lstStyle>
            <a:lvl1pPr algn="r">
              <a:defRPr sz="1200"/>
            </a:lvl1pPr>
          </a:lstStyle>
          <a:p>
            <a:pPr>
              <a:defRPr/>
            </a:pPr>
            <a:fld id="{5C7A3A6D-7DF3-4F18-A677-ECD9198F76F9}" type="slidenum">
              <a:rPr lang="en-IN" smtClean="0"/>
              <a:pPr>
                <a:defRPr/>
              </a:pPr>
              <a:t>‹#›</a:t>
            </a:fld>
            <a:endParaRPr lang="en-IN"/>
          </a:p>
        </p:txBody>
      </p:sp>
    </p:spTree>
    <p:extLst>
      <p:ext uri="{BB962C8B-B14F-4D97-AF65-F5344CB8AC3E}">
        <p14:creationId xmlns:p14="http://schemas.microsoft.com/office/powerpoint/2010/main" xmlns="" val="393123471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3238" y="6356350"/>
            <a:ext cx="2346325" cy="365125"/>
          </a:xfrm>
          <a:prstGeom prst="rect">
            <a:avLst/>
          </a:prstGeom>
        </p:spPr>
        <p:txBody>
          <a:bodyPr/>
          <a:lstStyle>
            <a:lvl1pPr>
              <a:defRPr/>
            </a:lvl1pPr>
          </a:lstStyle>
          <a:p>
            <a:pPr>
              <a:defRPr/>
            </a:pPr>
            <a:endParaRPr lang="en-IN"/>
          </a:p>
        </p:txBody>
      </p:sp>
      <p:sp>
        <p:nvSpPr>
          <p:cNvPr id="3" name="Footer Placeholder 2"/>
          <p:cNvSpPr>
            <a:spLocks noGrp="1"/>
          </p:cNvSpPr>
          <p:nvPr>
            <p:ph type="ftr" sz="quarter" idx="11"/>
          </p:nvPr>
        </p:nvSpPr>
        <p:spPr>
          <a:xfrm>
            <a:off x="2933700" y="6356350"/>
            <a:ext cx="3687763" cy="365125"/>
          </a:xfrm>
          <a:prstGeom prst="rect">
            <a:avLst/>
          </a:prstGeom>
        </p:spPr>
        <p:txBody>
          <a:bodyPr/>
          <a:lstStyle>
            <a:lvl1pPr>
              <a:defRPr/>
            </a:lvl1pPr>
          </a:lstStyle>
          <a:p>
            <a:pPr>
              <a:defRPr/>
            </a:pPr>
            <a:endParaRPr lang="en-IN"/>
          </a:p>
        </p:txBody>
      </p:sp>
      <p:sp>
        <p:nvSpPr>
          <p:cNvPr id="5" name="Slide Number Placeholder 26"/>
          <p:cNvSpPr>
            <a:spLocks noGrp="1"/>
          </p:cNvSpPr>
          <p:nvPr>
            <p:ph type="sldNum" sz="quarter" idx="12"/>
          </p:nvPr>
        </p:nvSpPr>
        <p:spPr>
          <a:xfrm>
            <a:off x="9220200" y="6492875"/>
            <a:ext cx="838200" cy="365125"/>
          </a:xfrm>
          <a:prstGeom prst="rect">
            <a:avLst/>
          </a:prstGeom>
        </p:spPr>
        <p:txBody>
          <a:bodyPr/>
          <a:lstStyle>
            <a:lvl1pPr algn="r">
              <a:defRPr sz="1200"/>
            </a:lvl1pPr>
          </a:lstStyle>
          <a:p>
            <a:pPr>
              <a:defRPr/>
            </a:pPr>
            <a:fld id="{5C7A3A6D-7DF3-4F18-A677-ECD9198F76F9}" type="slidenum">
              <a:rPr lang="en-IN" smtClean="0"/>
              <a:pPr>
                <a:defRPr/>
              </a:pPr>
              <a:t>‹#›</a:t>
            </a:fld>
            <a:endParaRPr lang="en-IN"/>
          </a:p>
        </p:txBody>
      </p:sp>
    </p:spTree>
    <p:extLst>
      <p:ext uri="{BB962C8B-B14F-4D97-AF65-F5344CB8AC3E}">
        <p14:creationId xmlns:p14="http://schemas.microsoft.com/office/powerpoint/2010/main" xmlns="" val="139677443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4380" y="514352"/>
            <a:ext cx="301752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754380" y="1676400"/>
            <a:ext cx="301752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932555" y="1676400"/>
            <a:ext cx="5622925" cy="4572000"/>
          </a:xfrm>
          <a:prstGeom prst="rect">
            <a:avLst/>
          </a:prstGeo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03238" y="6356350"/>
            <a:ext cx="2346325" cy="365125"/>
          </a:xfrm>
          <a:prstGeom prst="rect">
            <a:avLst/>
          </a:prstGeom>
        </p:spPr>
        <p:txBody>
          <a:bodyPr/>
          <a:lstStyle>
            <a:lvl1pPr>
              <a:defRPr/>
            </a:lvl1pPr>
          </a:lstStyle>
          <a:p>
            <a:pPr>
              <a:defRPr/>
            </a:pPr>
            <a:endParaRPr lang="en-IN"/>
          </a:p>
        </p:txBody>
      </p:sp>
      <p:sp>
        <p:nvSpPr>
          <p:cNvPr id="6" name="Footer Placeholder 5"/>
          <p:cNvSpPr>
            <a:spLocks noGrp="1"/>
          </p:cNvSpPr>
          <p:nvPr>
            <p:ph type="ftr" sz="quarter" idx="11"/>
          </p:nvPr>
        </p:nvSpPr>
        <p:spPr>
          <a:xfrm>
            <a:off x="2933700" y="6356350"/>
            <a:ext cx="3687763" cy="365125"/>
          </a:xfrm>
          <a:prstGeom prst="rect">
            <a:avLst/>
          </a:prstGeom>
        </p:spPr>
        <p:txBody>
          <a:bodyPr/>
          <a:lstStyle>
            <a:lvl1pPr>
              <a:defRPr/>
            </a:lvl1pPr>
          </a:lstStyle>
          <a:p>
            <a:pPr>
              <a:defRPr/>
            </a:pPr>
            <a:endParaRPr lang="en-IN"/>
          </a:p>
        </p:txBody>
      </p:sp>
      <p:sp>
        <p:nvSpPr>
          <p:cNvPr id="8" name="Slide Number Placeholder 26"/>
          <p:cNvSpPr>
            <a:spLocks noGrp="1"/>
          </p:cNvSpPr>
          <p:nvPr>
            <p:ph type="sldNum" sz="quarter" idx="12"/>
          </p:nvPr>
        </p:nvSpPr>
        <p:spPr>
          <a:xfrm>
            <a:off x="9220200" y="6492875"/>
            <a:ext cx="838200" cy="365125"/>
          </a:xfrm>
          <a:prstGeom prst="rect">
            <a:avLst/>
          </a:prstGeom>
        </p:spPr>
        <p:txBody>
          <a:bodyPr/>
          <a:lstStyle>
            <a:lvl1pPr algn="r">
              <a:defRPr sz="1200"/>
            </a:lvl1pPr>
          </a:lstStyle>
          <a:p>
            <a:pPr>
              <a:defRPr/>
            </a:pPr>
            <a:fld id="{5C7A3A6D-7DF3-4F18-A677-ECD9198F76F9}" type="slidenum">
              <a:rPr lang="en-IN" smtClean="0"/>
              <a:pPr>
                <a:defRPr/>
              </a:pPr>
              <a:t>‹#›</a:t>
            </a:fld>
            <a:endParaRPr lang="en-IN"/>
          </a:p>
        </p:txBody>
      </p:sp>
    </p:spTree>
    <p:extLst>
      <p:ext uri="{BB962C8B-B14F-4D97-AF65-F5344CB8AC3E}">
        <p14:creationId xmlns:p14="http://schemas.microsoft.com/office/powerpoint/2010/main" xmlns="" val="1864697361"/>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00">
            <a:alpha val="19000"/>
          </a:srgbClr>
        </a:solidFill>
        <a:effectLst/>
      </p:bgPr>
    </p:bg>
    <p:spTree>
      <p:nvGrpSpPr>
        <p:cNvPr id="1" name=""/>
        <p:cNvGrpSpPr/>
        <p:nvPr/>
      </p:nvGrpSpPr>
      <p:grpSpPr>
        <a:xfrm>
          <a:off x="0" y="0"/>
          <a:ext cx="0" cy="0"/>
          <a:chOff x="0" y="0"/>
          <a:chExt cx="0" cy="0"/>
        </a:xfrm>
      </p:grpSpPr>
      <p:sp>
        <p:nvSpPr>
          <p:cNvPr id="5124" name="Title Placeholder 8"/>
          <p:cNvSpPr>
            <a:spLocks noGrp="1"/>
          </p:cNvSpPr>
          <p:nvPr>
            <p:ph type="title"/>
          </p:nvPr>
        </p:nvSpPr>
        <p:spPr bwMode="auto">
          <a:xfrm>
            <a:off x="314325" y="142875"/>
            <a:ext cx="8251825" cy="500063"/>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pic>
        <p:nvPicPr>
          <p:cNvPr id="5127" name="Picture 13" descr="NHPC_Logo.svg.png"/>
          <p:cNvPicPr>
            <a:picLocks noChangeAspect="1"/>
          </p:cNvPicPr>
          <p:nvPr/>
        </p:nvPicPr>
        <p:blipFill>
          <a:blip r:embed="rId17" cstate="print"/>
          <a:srcRect/>
          <a:stretch>
            <a:fillRect/>
          </a:stretch>
        </p:blipFill>
        <p:spPr bwMode="auto">
          <a:xfrm>
            <a:off x="9349680" y="0"/>
            <a:ext cx="708720" cy="442240"/>
          </a:xfrm>
          <a:prstGeom prst="rect">
            <a:avLst/>
          </a:prstGeom>
          <a:noFill/>
          <a:ln w="9525">
            <a:noFill/>
            <a:miter lim="800000"/>
            <a:headEnd/>
            <a:tailEnd/>
          </a:ln>
        </p:spPr>
      </p:pic>
      <p:sp>
        <p:nvSpPr>
          <p:cNvPr id="5" name="Slide Number Placeholder 26"/>
          <p:cNvSpPr>
            <a:spLocks noGrp="1"/>
          </p:cNvSpPr>
          <p:nvPr>
            <p:ph type="sldNum" sz="quarter" idx="4"/>
          </p:nvPr>
        </p:nvSpPr>
        <p:spPr>
          <a:xfrm>
            <a:off x="9220200" y="6492875"/>
            <a:ext cx="838200" cy="365125"/>
          </a:xfrm>
          <a:prstGeom prst="rect">
            <a:avLst/>
          </a:prstGeom>
        </p:spPr>
        <p:txBody>
          <a:bodyPr/>
          <a:lstStyle>
            <a:lvl1pPr algn="r">
              <a:defRPr sz="1200"/>
            </a:lvl1pPr>
          </a:lstStyle>
          <a:p>
            <a:pPr>
              <a:defRPr/>
            </a:pPr>
            <a:fld id="{5C7A3A6D-7DF3-4F18-A677-ECD9198F76F9}" type="slidenum">
              <a:rPr lang="en-IN" smtClean="0"/>
              <a:pPr>
                <a:defRPr/>
              </a:pPr>
              <a:t>‹#›</a:t>
            </a:fld>
            <a:endParaRPr lang="en-IN"/>
          </a:p>
        </p:txBody>
      </p:sp>
    </p:spTree>
    <p:extLst>
      <p:ext uri="{BB962C8B-B14F-4D97-AF65-F5344CB8AC3E}">
        <p14:creationId xmlns:p14="http://schemas.microsoft.com/office/powerpoint/2010/main" xmlns="" val="4039540839"/>
      </p:ext>
    </p:extLst>
  </p:cSld>
  <p:clrMap bg1="lt1" tx1="dk1" bg2="lt2" tx2="dk2" accent1="accent1" accent2="accent2" accent3="accent3" accent4="accent4" accent5="accent5" accent6="accent6" hlink="hlink" folHlink="folHlink"/>
  <p:sldLayoutIdLst>
    <p:sldLayoutId id="2147489840" r:id="rId1"/>
    <p:sldLayoutId id="2147489826" r:id="rId2"/>
    <p:sldLayoutId id="2147489827" r:id="rId3"/>
    <p:sldLayoutId id="2147489828" r:id="rId4"/>
    <p:sldLayoutId id="2147489829" r:id="rId5"/>
    <p:sldLayoutId id="2147489830" r:id="rId6"/>
    <p:sldLayoutId id="2147489831" r:id="rId7"/>
    <p:sldLayoutId id="2147489832" r:id="rId8"/>
    <p:sldLayoutId id="2147489833" r:id="rId9"/>
    <p:sldLayoutId id="2147489834" r:id="rId10"/>
    <p:sldLayoutId id="2147489835" r:id="rId11"/>
    <p:sldLayoutId id="2147489836" r:id="rId12"/>
    <p:sldLayoutId id="2147489837" r:id="rId13"/>
    <p:sldLayoutId id="2147489838" r:id="rId14"/>
    <p:sldLayoutId id="2147489839" r:id="rId15"/>
  </p:sldLayoutIdLst>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hf hdr="0" ftr="0" dt="0"/>
  <p:txStyles>
    <p:titleStyle>
      <a:lvl1pPr algn="l" rtl="0" fontAlgn="base">
        <a:spcBef>
          <a:spcPct val="0"/>
        </a:spcBef>
        <a:spcAft>
          <a:spcPct val="0"/>
        </a:spcAft>
        <a:defRPr sz="3600" kern="1200">
          <a:solidFill>
            <a:srgbClr val="0000FF"/>
          </a:solidFill>
          <a:latin typeface="Calibri" pitchFamily="34" charset="0"/>
          <a:ea typeface="+mj-ea"/>
          <a:cs typeface="+mj-cs"/>
        </a:defRPr>
      </a:lvl1pPr>
      <a:lvl2pPr algn="l" rtl="0" fontAlgn="base">
        <a:spcBef>
          <a:spcPct val="0"/>
        </a:spcBef>
        <a:spcAft>
          <a:spcPct val="0"/>
        </a:spcAft>
        <a:defRPr sz="3600">
          <a:solidFill>
            <a:srgbClr val="0000FF"/>
          </a:solidFill>
          <a:latin typeface="Calibri" pitchFamily="34" charset="0"/>
        </a:defRPr>
      </a:lvl2pPr>
      <a:lvl3pPr algn="l" rtl="0" fontAlgn="base">
        <a:spcBef>
          <a:spcPct val="0"/>
        </a:spcBef>
        <a:spcAft>
          <a:spcPct val="0"/>
        </a:spcAft>
        <a:defRPr sz="3600">
          <a:solidFill>
            <a:srgbClr val="0000FF"/>
          </a:solidFill>
          <a:latin typeface="Calibri" pitchFamily="34" charset="0"/>
        </a:defRPr>
      </a:lvl3pPr>
      <a:lvl4pPr algn="l" rtl="0" fontAlgn="base">
        <a:spcBef>
          <a:spcPct val="0"/>
        </a:spcBef>
        <a:spcAft>
          <a:spcPct val="0"/>
        </a:spcAft>
        <a:defRPr sz="3600">
          <a:solidFill>
            <a:srgbClr val="0000FF"/>
          </a:solidFill>
          <a:latin typeface="Calibri" pitchFamily="34" charset="0"/>
        </a:defRPr>
      </a:lvl4pPr>
      <a:lvl5pPr algn="l" rtl="0" fontAlgn="base">
        <a:spcBef>
          <a:spcPct val="0"/>
        </a:spcBef>
        <a:spcAft>
          <a:spcPct val="0"/>
        </a:spcAft>
        <a:defRPr sz="3600">
          <a:solidFill>
            <a:srgbClr val="0000FF"/>
          </a:solidFill>
          <a:latin typeface="Calibri" pitchFamily="34" charset="0"/>
        </a:defRPr>
      </a:lvl5pPr>
      <a:lvl6pPr marL="457200" algn="l" rtl="0" fontAlgn="base">
        <a:spcBef>
          <a:spcPct val="0"/>
        </a:spcBef>
        <a:spcAft>
          <a:spcPct val="0"/>
        </a:spcAft>
        <a:defRPr sz="3600">
          <a:solidFill>
            <a:srgbClr val="0000FF"/>
          </a:solidFill>
          <a:latin typeface="Calibri" pitchFamily="34" charset="0"/>
        </a:defRPr>
      </a:lvl6pPr>
      <a:lvl7pPr marL="914400" algn="l" rtl="0" fontAlgn="base">
        <a:spcBef>
          <a:spcPct val="0"/>
        </a:spcBef>
        <a:spcAft>
          <a:spcPct val="0"/>
        </a:spcAft>
        <a:defRPr sz="3600">
          <a:solidFill>
            <a:srgbClr val="0000FF"/>
          </a:solidFill>
          <a:latin typeface="Calibri" pitchFamily="34" charset="0"/>
        </a:defRPr>
      </a:lvl7pPr>
      <a:lvl8pPr marL="1371600" algn="l" rtl="0" fontAlgn="base">
        <a:spcBef>
          <a:spcPct val="0"/>
        </a:spcBef>
        <a:spcAft>
          <a:spcPct val="0"/>
        </a:spcAft>
        <a:defRPr sz="3600">
          <a:solidFill>
            <a:srgbClr val="0000FF"/>
          </a:solidFill>
          <a:latin typeface="Calibri" pitchFamily="34" charset="0"/>
        </a:defRPr>
      </a:lvl8pPr>
      <a:lvl9pPr marL="1828800" algn="l" rtl="0" fontAlgn="base">
        <a:spcBef>
          <a:spcPct val="0"/>
        </a:spcBef>
        <a:spcAft>
          <a:spcPct val="0"/>
        </a:spcAft>
        <a:defRPr sz="3600">
          <a:solidFill>
            <a:srgbClr val="0000FF"/>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20000" contrast="-40000"/>
          </a:blip>
          <a:stretch>
            <a:fillRect/>
          </a:stretch>
        </p:blipFill>
        <p:spPr>
          <a:xfrm>
            <a:off x="21729" y="0"/>
            <a:ext cx="10036671" cy="6858000"/>
          </a:xfrm>
          <a:prstGeom prst="rect">
            <a:avLst/>
          </a:prstGeom>
        </p:spPr>
      </p:pic>
      <p:pic>
        <p:nvPicPr>
          <p:cNvPr id="5" name="Picture 13" descr="NHPC_Logo.svg.png"/>
          <p:cNvPicPr>
            <a:picLocks noChangeAspect="1"/>
          </p:cNvPicPr>
          <p:nvPr/>
        </p:nvPicPr>
        <p:blipFill>
          <a:blip r:embed="rId3"/>
          <a:srcRect/>
          <a:stretch>
            <a:fillRect/>
          </a:stretch>
        </p:blipFill>
        <p:spPr bwMode="auto">
          <a:xfrm>
            <a:off x="3733056" y="116632"/>
            <a:ext cx="2077160" cy="1296144"/>
          </a:xfrm>
          <a:prstGeom prst="rect">
            <a:avLst/>
          </a:prstGeom>
          <a:noFill/>
          <a:ln w="9525">
            <a:noFill/>
            <a:miter lim="800000"/>
            <a:headEnd/>
            <a:tailEnd/>
          </a:ln>
        </p:spPr>
      </p:pic>
      <p:sp>
        <p:nvSpPr>
          <p:cNvPr id="3" name="Slide Number Placeholder 2"/>
          <p:cNvSpPr>
            <a:spLocks noGrp="1"/>
          </p:cNvSpPr>
          <p:nvPr>
            <p:ph type="sldNum" sz="quarter" idx="12"/>
          </p:nvPr>
        </p:nvSpPr>
        <p:spPr>
          <a:xfrm>
            <a:off x="9115425" y="6357938"/>
            <a:ext cx="838200" cy="365125"/>
          </a:xfrm>
        </p:spPr>
        <p:txBody>
          <a:bodyPr/>
          <a:lstStyle/>
          <a:p>
            <a:pPr>
              <a:defRPr/>
            </a:pPr>
            <a:fld id="{5C7A3A6D-7DF3-4F18-A677-ECD9198F76F9}" type="slidenum">
              <a:rPr lang="en-IN" smtClean="0"/>
              <a:pPr>
                <a:defRPr/>
              </a:pPr>
              <a:t>1</a:t>
            </a:fld>
            <a:endParaRPr lang="en-IN"/>
          </a:p>
        </p:txBody>
      </p:sp>
      <p:sp>
        <p:nvSpPr>
          <p:cNvPr id="7" name="TextBox 6"/>
          <p:cNvSpPr txBox="1"/>
          <p:nvPr/>
        </p:nvSpPr>
        <p:spPr>
          <a:xfrm>
            <a:off x="45294" y="2918389"/>
            <a:ext cx="10058400" cy="3970318"/>
          </a:xfrm>
          <a:prstGeom prst="rect">
            <a:avLst/>
          </a:prstGeom>
          <a:noFill/>
        </p:spPr>
        <p:txBody>
          <a:bodyPr wrap="square" rtlCol="0">
            <a:spAutoFit/>
          </a:bodyPr>
          <a:lstStyle/>
          <a:p>
            <a:pPr algn="ctr"/>
            <a:r>
              <a:rPr lang="en-US" sz="3600" dirty="0" smtClean="0">
                <a:ln w="22225">
                  <a:solidFill>
                    <a:schemeClr val="bg1">
                      <a:lumMod val="65000"/>
                    </a:schemeClr>
                  </a:solidFill>
                  <a:prstDash val="solid"/>
                </a:ln>
                <a:solidFill>
                  <a:srgbClr val="C00000"/>
                </a:solidFill>
                <a:latin typeface="Arial" panose="020B0604020202020204" pitchFamily="34" charset="0"/>
              </a:rPr>
              <a:t>Presented by</a:t>
            </a:r>
          </a:p>
          <a:p>
            <a:pPr algn="ctr"/>
            <a:r>
              <a:rPr lang="en-US" sz="3600" dirty="0" smtClean="0">
                <a:ln w="22225">
                  <a:solidFill>
                    <a:schemeClr val="bg1">
                      <a:lumMod val="65000"/>
                    </a:schemeClr>
                  </a:solidFill>
                  <a:prstDash val="solid"/>
                </a:ln>
                <a:solidFill>
                  <a:srgbClr val="C00000"/>
                </a:solidFill>
                <a:latin typeface="Arial" panose="020B0604020202020204" pitchFamily="34" charset="0"/>
              </a:rPr>
              <a:t>Shri P K Biswas </a:t>
            </a:r>
          </a:p>
          <a:p>
            <a:pPr algn="ctr"/>
            <a:r>
              <a:rPr lang="en-US" sz="3600" dirty="0" smtClean="0">
                <a:ln w="22225">
                  <a:solidFill>
                    <a:schemeClr val="bg1">
                      <a:lumMod val="65000"/>
                    </a:schemeClr>
                  </a:solidFill>
                  <a:prstDash val="solid"/>
                </a:ln>
                <a:solidFill>
                  <a:srgbClr val="C00000"/>
                </a:solidFill>
                <a:latin typeface="Arial" panose="020B0604020202020204" pitchFamily="34" charset="0"/>
              </a:rPr>
              <a:t>General Manager (IT)</a:t>
            </a:r>
          </a:p>
          <a:p>
            <a:pPr algn="ctr"/>
            <a:r>
              <a:rPr lang="en-US" sz="3600" dirty="0" smtClean="0">
                <a:ln w="22225">
                  <a:solidFill>
                    <a:schemeClr val="bg1">
                      <a:lumMod val="65000"/>
                    </a:schemeClr>
                  </a:solidFill>
                  <a:prstDash val="solid"/>
                </a:ln>
                <a:solidFill>
                  <a:srgbClr val="C00000"/>
                </a:solidFill>
                <a:latin typeface="Arial" panose="020B0604020202020204" pitchFamily="34" charset="0"/>
              </a:rPr>
              <a:t>NHPC </a:t>
            </a:r>
            <a:r>
              <a:rPr lang="en-US" sz="3600" dirty="0">
                <a:ln w="22225">
                  <a:solidFill>
                    <a:schemeClr val="bg1">
                      <a:lumMod val="65000"/>
                    </a:schemeClr>
                  </a:solidFill>
                  <a:prstDash val="solid"/>
                </a:ln>
                <a:solidFill>
                  <a:srgbClr val="C00000"/>
                </a:solidFill>
                <a:latin typeface="Arial" panose="020B0604020202020204" pitchFamily="34" charset="0"/>
              </a:rPr>
              <a:t>Limited</a:t>
            </a:r>
          </a:p>
          <a:p>
            <a:pPr algn="ctr"/>
            <a:r>
              <a:rPr lang="en-US" sz="3600" dirty="0">
                <a:ln w="22225">
                  <a:solidFill>
                    <a:schemeClr val="bg1">
                      <a:lumMod val="65000"/>
                    </a:schemeClr>
                  </a:solidFill>
                  <a:prstDash val="solid"/>
                </a:ln>
                <a:solidFill>
                  <a:srgbClr val="C00000"/>
                </a:solidFill>
                <a:latin typeface="Arial" panose="020B0604020202020204" pitchFamily="34" charset="0"/>
              </a:rPr>
              <a:t>at </a:t>
            </a:r>
          </a:p>
          <a:p>
            <a:pPr algn="ctr"/>
            <a:r>
              <a:rPr lang="en-US" sz="3600" dirty="0">
                <a:ln w="22225">
                  <a:solidFill>
                    <a:schemeClr val="bg1">
                      <a:lumMod val="65000"/>
                    </a:schemeClr>
                  </a:solidFill>
                  <a:prstDash val="solid"/>
                </a:ln>
                <a:solidFill>
                  <a:srgbClr val="C00000"/>
                </a:solidFill>
                <a:latin typeface="Arial" panose="020B0604020202020204" pitchFamily="34" charset="0"/>
              </a:rPr>
              <a:t>National </a:t>
            </a:r>
            <a:r>
              <a:rPr lang="en-US" sz="3600" dirty="0" smtClean="0">
                <a:ln w="22225">
                  <a:solidFill>
                    <a:schemeClr val="bg1">
                      <a:lumMod val="65000"/>
                    </a:schemeClr>
                  </a:solidFill>
                  <a:prstDash val="solid"/>
                </a:ln>
                <a:solidFill>
                  <a:srgbClr val="C00000"/>
                </a:solidFill>
                <a:latin typeface="Arial" panose="020B0604020202020204" pitchFamily="34" charset="0"/>
              </a:rPr>
              <a:t>workshop on CPPP, New Delhi.</a:t>
            </a:r>
            <a:endParaRPr lang="en-US" sz="3600" dirty="0">
              <a:ln w="22225">
                <a:solidFill>
                  <a:schemeClr val="bg1">
                    <a:lumMod val="65000"/>
                  </a:schemeClr>
                </a:solidFill>
                <a:prstDash val="solid"/>
              </a:ln>
              <a:solidFill>
                <a:srgbClr val="C00000"/>
              </a:solidFill>
              <a:latin typeface="Arial" panose="020B0604020202020204" pitchFamily="34" charset="0"/>
            </a:endParaRPr>
          </a:p>
          <a:p>
            <a:pPr algn="ctr"/>
            <a:r>
              <a:rPr lang="en-US" sz="3600" dirty="0" smtClean="0">
                <a:ln w="22225">
                  <a:solidFill>
                    <a:schemeClr val="bg1">
                      <a:lumMod val="65000"/>
                    </a:schemeClr>
                  </a:solidFill>
                  <a:prstDash val="solid"/>
                </a:ln>
                <a:solidFill>
                  <a:srgbClr val="C00000"/>
                </a:solidFill>
                <a:latin typeface="Arial" panose="020B0604020202020204" pitchFamily="34" charset="0"/>
              </a:rPr>
              <a:t>January 21, 2019</a:t>
            </a:r>
            <a:endParaRPr lang="en-US" sz="3600" dirty="0">
              <a:ln w="22225">
                <a:solidFill>
                  <a:schemeClr val="bg1">
                    <a:lumMod val="65000"/>
                  </a:schemeClr>
                </a:solidFill>
                <a:prstDash val="solid"/>
              </a:ln>
              <a:solidFill>
                <a:srgbClr val="C00000"/>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956"/>
            <a:ext cx="9144000" cy="646331"/>
          </a:xfrm>
          <a:prstGeom prst="rect">
            <a:avLst/>
          </a:prstGeom>
          <a:noFill/>
        </p:spPr>
        <p:txBody>
          <a:bodyPr wrap="square" rtlCol="0">
            <a:spAutoFit/>
          </a:bodyPr>
          <a:lstStyle/>
          <a:p>
            <a:pPr algn="ctr"/>
            <a:r>
              <a:rPr lang="en-US" sz="3600" dirty="0">
                <a:solidFill>
                  <a:srgbClr val="990033"/>
                </a:solidFill>
                <a:latin typeface="Arial Black" pitchFamily="34" charset="0"/>
              </a:rPr>
              <a:t>Benefits to bidders</a:t>
            </a:r>
          </a:p>
        </p:txBody>
      </p:sp>
      <p:sp>
        <p:nvSpPr>
          <p:cNvPr id="4" name="Rectangle 3"/>
          <p:cNvSpPr/>
          <p:nvPr/>
        </p:nvSpPr>
        <p:spPr>
          <a:xfrm>
            <a:off x="-35454" y="637568"/>
            <a:ext cx="10093853" cy="5815768"/>
          </a:xfrm>
          <a:prstGeom prst="rect">
            <a:avLst/>
          </a:prstGeom>
        </p:spPr>
        <p:txBody>
          <a:bodyPr wrap="square">
            <a:spAutoFit/>
          </a:bodyPr>
          <a:lstStyle/>
          <a:p>
            <a:pPr marL="457200" indent="-457200" algn="just">
              <a:spcBef>
                <a:spcPts val="600"/>
              </a:spcBef>
              <a:spcAft>
                <a:spcPts val="600"/>
              </a:spcAft>
              <a:buFont typeface="Wingdings" panose="05000000000000000000" pitchFamily="2" charset="2"/>
              <a:buChar char="ü"/>
            </a:pPr>
            <a:r>
              <a:rPr lang="en-US" sz="2600" b="0" dirty="0">
                <a:latin typeface="Arial" panose="020B0604020202020204" pitchFamily="34" charset="0"/>
              </a:rPr>
              <a:t>No registration charges &amp; participation fee from bidders.</a:t>
            </a:r>
          </a:p>
          <a:p>
            <a:pPr marL="457200" indent="-457200" algn="just">
              <a:spcBef>
                <a:spcPts val="600"/>
              </a:spcBef>
              <a:spcAft>
                <a:spcPts val="600"/>
              </a:spcAft>
              <a:buFont typeface="Wingdings" panose="05000000000000000000" pitchFamily="2" charset="2"/>
              <a:buChar char="ü"/>
            </a:pPr>
            <a:r>
              <a:rPr lang="en-US" sz="2600" b="0" dirty="0">
                <a:latin typeface="Arial" panose="020B0604020202020204" pitchFamily="34" charset="0"/>
              </a:rPr>
              <a:t>Availability of complete tender information / status to bidders performed by buyer on 24x7 basis.</a:t>
            </a:r>
          </a:p>
          <a:p>
            <a:pPr marL="457200" indent="-457200" algn="just">
              <a:spcBef>
                <a:spcPts val="600"/>
              </a:spcBef>
              <a:spcAft>
                <a:spcPts val="600"/>
              </a:spcAft>
              <a:buFont typeface="Wingdings" panose="05000000000000000000" pitchFamily="2" charset="2"/>
              <a:buChar char="ü"/>
            </a:pPr>
            <a:r>
              <a:rPr lang="en-US" sz="2600" b="0" dirty="0">
                <a:latin typeface="Arial" panose="020B0604020202020204" pitchFamily="34" charset="0"/>
              </a:rPr>
              <a:t>Facility of digitally signing of bid documents and submission online thereafter.</a:t>
            </a:r>
          </a:p>
          <a:p>
            <a:pPr marL="457200" indent="-457200" algn="just">
              <a:spcBef>
                <a:spcPts val="600"/>
              </a:spcBef>
              <a:spcAft>
                <a:spcPts val="600"/>
              </a:spcAft>
              <a:buFont typeface="Wingdings" panose="05000000000000000000" pitchFamily="2" charset="2"/>
              <a:buChar char="ü"/>
            </a:pPr>
            <a:r>
              <a:rPr lang="en-US" sz="2600" b="0" dirty="0">
                <a:latin typeface="Arial" panose="020B0604020202020204" pitchFamily="34" charset="0"/>
              </a:rPr>
              <a:t>Provision to modify the bid documents any time till closing of bid submission.</a:t>
            </a:r>
          </a:p>
          <a:p>
            <a:pPr marL="457200" indent="-457200" algn="just">
              <a:spcBef>
                <a:spcPts val="600"/>
              </a:spcBef>
              <a:spcAft>
                <a:spcPts val="600"/>
              </a:spcAft>
              <a:buFont typeface="Wingdings" panose="05000000000000000000" pitchFamily="2" charset="2"/>
              <a:buChar char="ü"/>
            </a:pPr>
            <a:r>
              <a:rPr lang="en-US" sz="2600" b="0" dirty="0">
                <a:latin typeface="Arial" panose="020B0604020202020204" pitchFamily="34" charset="0"/>
              </a:rPr>
              <a:t>Being fair and transparent system inspires confidence among the bidder promotes vide participation.</a:t>
            </a:r>
          </a:p>
          <a:p>
            <a:pPr marL="457200" indent="-457200" algn="just">
              <a:spcBef>
                <a:spcPts val="600"/>
              </a:spcBef>
              <a:spcAft>
                <a:spcPts val="600"/>
              </a:spcAft>
              <a:buFont typeface="Wingdings" panose="05000000000000000000" pitchFamily="2" charset="2"/>
              <a:buChar char="ü"/>
            </a:pPr>
            <a:r>
              <a:rPr lang="en-US" sz="2600" b="0" dirty="0">
                <a:latin typeface="Arial" panose="020B0604020202020204" pitchFamily="34" charset="0"/>
              </a:rPr>
              <a:t>As GePNIC is already implemented in various Government Departments, Organizations and States hence bidders are comfortable while participating in Tenders.</a:t>
            </a:r>
          </a:p>
        </p:txBody>
      </p:sp>
    </p:spTree>
    <p:extLst>
      <p:ext uri="{BB962C8B-B14F-4D97-AF65-F5344CB8AC3E}">
        <p14:creationId xmlns:p14="http://schemas.microsoft.com/office/powerpoint/2010/main" xmlns="" val="2486503779"/>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
            <a:ext cx="9144000" cy="1200329"/>
          </a:xfrm>
          <a:prstGeom prst="rect">
            <a:avLst/>
          </a:prstGeom>
          <a:noFill/>
        </p:spPr>
        <p:txBody>
          <a:bodyPr wrap="square" rtlCol="0">
            <a:spAutoFit/>
          </a:bodyPr>
          <a:lstStyle/>
          <a:p>
            <a:pPr algn="ctr"/>
            <a:r>
              <a:rPr lang="en-US" sz="3600" dirty="0">
                <a:solidFill>
                  <a:srgbClr val="990033"/>
                </a:solidFill>
                <a:latin typeface="Arial Black" pitchFamily="34" charset="0"/>
              </a:rPr>
              <a:t>Future Plan for Procurement Related Services in NHPC</a:t>
            </a:r>
          </a:p>
        </p:txBody>
      </p:sp>
      <p:sp>
        <p:nvSpPr>
          <p:cNvPr id="5" name="Rectangle 4"/>
          <p:cNvSpPr/>
          <p:nvPr/>
        </p:nvSpPr>
        <p:spPr>
          <a:xfrm>
            <a:off x="-9241" y="1191267"/>
            <a:ext cx="10067641" cy="4902029"/>
          </a:xfrm>
          <a:prstGeom prst="rect">
            <a:avLst/>
          </a:prstGeom>
        </p:spPr>
        <p:txBody>
          <a:bodyPr wrap="square">
            <a:spAutoFit/>
          </a:bodyPr>
          <a:lstStyle/>
          <a:p>
            <a:pPr marL="457200" indent="-457200" algn="just">
              <a:spcBef>
                <a:spcPts val="600"/>
              </a:spcBef>
              <a:spcAft>
                <a:spcPts val="600"/>
              </a:spcAft>
              <a:buFont typeface="Wingdings" panose="05000000000000000000" pitchFamily="2" charset="2"/>
              <a:buChar char="ü"/>
            </a:pPr>
            <a:r>
              <a:rPr lang="en-US" sz="2600" b="0" dirty="0">
                <a:latin typeface="Arial" panose="020B0604020202020204" pitchFamily="34" charset="0"/>
              </a:rPr>
              <a:t>NHPC desires to continue GePNIC Services in future also and expect continuous and same quality support from NIC. </a:t>
            </a:r>
          </a:p>
          <a:p>
            <a:pPr marL="457200" indent="-457200" algn="just">
              <a:spcBef>
                <a:spcPts val="600"/>
              </a:spcBef>
              <a:spcAft>
                <a:spcPts val="600"/>
              </a:spcAft>
              <a:buFont typeface="Wingdings" panose="05000000000000000000" pitchFamily="2" charset="2"/>
              <a:buChar char="ü"/>
            </a:pPr>
            <a:r>
              <a:rPr lang="en-US" sz="2600" b="0" dirty="0">
                <a:latin typeface="Arial" panose="020B0604020202020204" pitchFamily="34" charset="0"/>
              </a:rPr>
              <a:t>NHPC is also considering to increase the scope of work  i.e. to bring all procurement related activities including e-Reverse auction (e-RA), e-Auction for disposal of Assets under one umbrella. For this NHPC advises NIC to facilitate all concerned departments with some options in application package so that buyer procurement policies can be accommodated.</a:t>
            </a:r>
          </a:p>
          <a:p>
            <a:pPr marL="457200" indent="-457200" algn="just">
              <a:spcBef>
                <a:spcPts val="600"/>
              </a:spcBef>
              <a:spcAft>
                <a:spcPts val="600"/>
              </a:spcAft>
              <a:buFont typeface="Wingdings" panose="05000000000000000000" pitchFamily="2" charset="2"/>
              <a:buChar char="ü"/>
            </a:pPr>
            <a:r>
              <a:rPr lang="en-US" sz="2600" b="0" dirty="0">
                <a:latin typeface="Arial" panose="020B0604020202020204" pitchFamily="34" charset="0"/>
              </a:rPr>
              <a:t>Integration with present NHPC -  ERP system in order to avoid repeated identical work preformed during award of contracts/works.</a:t>
            </a:r>
          </a:p>
        </p:txBody>
      </p:sp>
    </p:spTree>
    <p:extLst>
      <p:ext uri="{BB962C8B-B14F-4D97-AF65-F5344CB8AC3E}">
        <p14:creationId xmlns:p14="http://schemas.microsoft.com/office/powerpoint/2010/main" xmlns="" val="1695872037"/>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
        <p:nvSpPr>
          <p:cNvPr id="4" name="TextBox 3"/>
          <p:cNvSpPr txBox="1"/>
          <p:nvPr/>
        </p:nvSpPr>
        <p:spPr>
          <a:xfrm>
            <a:off x="501717" y="1"/>
            <a:ext cx="9121254" cy="646331"/>
          </a:xfrm>
          <a:prstGeom prst="rect">
            <a:avLst/>
          </a:prstGeom>
          <a:noFill/>
        </p:spPr>
        <p:txBody>
          <a:bodyPr wrap="square" rtlCol="0">
            <a:spAutoFit/>
          </a:bodyPr>
          <a:lstStyle/>
          <a:p>
            <a:pPr algn="ctr"/>
            <a:r>
              <a:rPr lang="en-US" sz="3600" dirty="0">
                <a:solidFill>
                  <a:srgbClr val="990033"/>
                </a:solidFill>
                <a:latin typeface="Arial Black" pitchFamily="34" charset="0"/>
              </a:rPr>
              <a:t>NHPC Concerns</a:t>
            </a:r>
          </a:p>
        </p:txBody>
      </p:sp>
      <p:sp>
        <p:nvSpPr>
          <p:cNvPr id="5" name="Rectangle 4"/>
          <p:cNvSpPr/>
          <p:nvPr/>
        </p:nvSpPr>
        <p:spPr>
          <a:xfrm>
            <a:off x="183074" y="646332"/>
            <a:ext cx="9875326" cy="4308872"/>
          </a:xfrm>
          <a:prstGeom prst="rect">
            <a:avLst/>
          </a:prstGeom>
        </p:spPr>
        <p:txBody>
          <a:bodyPr wrap="square">
            <a:spAutoFit/>
          </a:bodyPr>
          <a:lstStyle/>
          <a:p>
            <a:pPr marL="457200" indent="-457200" algn="just">
              <a:spcBef>
                <a:spcPts val="600"/>
              </a:spcBef>
              <a:spcAft>
                <a:spcPts val="600"/>
              </a:spcAft>
              <a:buFont typeface="Wingdings" panose="05000000000000000000" pitchFamily="2" charset="2"/>
              <a:buChar char="ü"/>
            </a:pPr>
            <a:r>
              <a:rPr lang="en-IN" sz="2600" b="0" dirty="0">
                <a:latin typeface="Arial" panose="020B0604020202020204" pitchFamily="34" charset="0"/>
              </a:rPr>
              <a:t>Aadhaar</a:t>
            </a:r>
            <a:r>
              <a:rPr lang="en-US" sz="2600" b="0" dirty="0">
                <a:latin typeface="Arial" panose="020B0604020202020204" pitchFamily="34" charset="0"/>
              </a:rPr>
              <a:t> / OTP based login </a:t>
            </a:r>
            <a:r>
              <a:rPr lang="en-US" sz="2600" b="0" dirty="0" smtClean="0">
                <a:latin typeface="Arial" panose="020B0604020202020204" pitchFamily="34" charset="0"/>
              </a:rPr>
              <a:t>Authentication.</a:t>
            </a:r>
          </a:p>
          <a:p>
            <a:pPr marL="457200" indent="-457200" algn="just">
              <a:spcBef>
                <a:spcPts val="600"/>
              </a:spcBef>
              <a:spcAft>
                <a:spcPts val="600"/>
              </a:spcAft>
              <a:buFont typeface="Wingdings" panose="05000000000000000000" pitchFamily="2" charset="2"/>
              <a:buChar char="ü"/>
            </a:pPr>
            <a:r>
              <a:rPr lang="en-US" sz="2600" b="0" dirty="0" smtClean="0">
                <a:latin typeface="Arial" panose="020B0604020202020204" pitchFamily="34" charset="0"/>
              </a:rPr>
              <a:t>Use </a:t>
            </a:r>
            <a:r>
              <a:rPr lang="en-US" sz="2600" b="0" dirty="0">
                <a:latin typeface="Arial" panose="020B0604020202020204" pitchFamily="34" charset="0"/>
              </a:rPr>
              <a:t>of ‘up-to three’ Multi Currency in single high value tenders.</a:t>
            </a:r>
          </a:p>
          <a:p>
            <a:pPr marL="457200" indent="-457200" algn="just">
              <a:spcBef>
                <a:spcPts val="600"/>
              </a:spcBef>
              <a:spcAft>
                <a:spcPts val="600"/>
              </a:spcAft>
              <a:buFont typeface="Wingdings" panose="05000000000000000000" pitchFamily="2" charset="2"/>
              <a:buChar char="ü"/>
            </a:pPr>
            <a:r>
              <a:rPr lang="en-US" sz="2600" b="0" dirty="0" smtClean="0">
                <a:latin typeface="Arial" panose="020B0604020202020204" pitchFamily="34" charset="0"/>
              </a:rPr>
              <a:t>Implementation </a:t>
            </a:r>
            <a:r>
              <a:rPr lang="en-US" sz="2600" b="0" dirty="0">
                <a:latin typeface="Arial" panose="020B0604020202020204" pitchFamily="34" charset="0"/>
              </a:rPr>
              <a:t>of Payment Gateway for submission of EMD / Tender fee resulting no manual intervention.</a:t>
            </a:r>
          </a:p>
          <a:p>
            <a:pPr marL="457200" indent="-457200" algn="just">
              <a:spcBef>
                <a:spcPts val="600"/>
              </a:spcBef>
              <a:spcAft>
                <a:spcPts val="600"/>
              </a:spcAft>
              <a:buFont typeface="Wingdings" panose="05000000000000000000" pitchFamily="2" charset="2"/>
              <a:buChar char="ü"/>
            </a:pPr>
            <a:r>
              <a:rPr lang="en-US" sz="2600" b="0" dirty="0" smtClean="0">
                <a:latin typeface="Arial" panose="020B0604020202020204" pitchFamily="34" charset="0"/>
              </a:rPr>
              <a:t>Identification </a:t>
            </a:r>
            <a:r>
              <a:rPr lang="en-US" sz="2600" b="0" dirty="0">
                <a:latin typeface="Arial" panose="020B0604020202020204" pitchFamily="34" charset="0"/>
              </a:rPr>
              <a:t>of online bid and off-line documents (EMD / tender fee) submitted by bidders.</a:t>
            </a:r>
          </a:p>
          <a:p>
            <a:pPr marL="457200" indent="-457200" algn="just">
              <a:spcBef>
                <a:spcPts val="600"/>
              </a:spcBef>
              <a:spcAft>
                <a:spcPts val="600"/>
              </a:spcAft>
              <a:buFont typeface="Wingdings" panose="05000000000000000000" pitchFamily="2" charset="2"/>
              <a:buChar char="ü"/>
            </a:pPr>
            <a:r>
              <a:rPr lang="en-US" sz="2600" b="0" dirty="0" smtClean="0">
                <a:latin typeface="Arial" panose="020B0604020202020204" pitchFamily="34" charset="0"/>
              </a:rPr>
              <a:t>As </a:t>
            </a:r>
            <a:r>
              <a:rPr lang="en-US" sz="2600" b="0" dirty="0">
                <a:latin typeface="Arial" panose="020B0604020202020204" pitchFamily="34" charset="0"/>
              </a:rPr>
              <a:t>in special case, system should allow to change tender opening committee members at the time of opening of tender due to non-availability / transfer of tendering officers.</a:t>
            </a:r>
          </a:p>
        </p:txBody>
      </p:sp>
    </p:spTree>
    <p:extLst>
      <p:ext uri="{BB962C8B-B14F-4D97-AF65-F5344CB8AC3E}">
        <p14:creationId xmlns:p14="http://schemas.microsoft.com/office/powerpoint/2010/main" xmlns="" val="282936537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9057" y="2743201"/>
            <a:ext cx="9144000" cy="830997"/>
          </a:xfrm>
          <a:prstGeom prst="rect">
            <a:avLst/>
          </a:prstGeom>
        </p:spPr>
        <p:txBody>
          <a:bodyPr wrap="square">
            <a:spAutoFit/>
          </a:bodyPr>
          <a:lstStyle/>
          <a:p>
            <a:pPr algn="ctr"/>
            <a:r>
              <a:rPr lang="en-US" sz="4800" dirty="0">
                <a:solidFill>
                  <a:srgbClr val="990033"/>
                </a:solidFill>
                <a:latin typeface="Arial Black" pitchFamily="34" charset="0"/>
              </a:rPr>
              <a:t>Thank you </a:t>
            </a:r>
          </a:p>
        </p:txBody>
      </p:sp>
    </p:spTree>
    <p:extLst>
      <p:ext uri="{BB962C8B-B14F-4D97-AF65-F5344CB8AC3E}">
        <p14:creationId xmlns:p14="http://schemas.microsoft.com/office/powerpoint/2010/main" xmlns="" val="246114755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2146" y="7575"/>
            <a:ext cx="10070546" cy="524160"/>
          </a:xfrm>
          <a:prstGeom prst="rect">
            <a:avLst/>
          </a:prstGeom>
          <a:solidFill>
            <a:srgbClr val="FFFF99">
              <a:alpha val="0"/>
            </a:srgbClr>
          </a:solidFill>
          <a:ln w="9525" algn="ctr">
            <a:noFill/>
            <a:miter lim="800000"/>
            <a:headEnd/>
            <a:tailEnd/>
          </a:ln>
        </p:spPr>
        <p:txBody>
          <a:bodyPr vert="horz" lIns="89856" tIns="44928" rIns="89856" bIns="44928" rtlCol="0" anchor="ctr">
            <a:noAutofit/>
          </a:bodyPr>
          <a:lstStyle/>
          <a:p>
            <a:pPr marL="342146" indent="-342146" algn="ctr" defTabSz="949998">
              <a:defRPr/>
            </a:pPr>
            <a:r>
              <a:rPr lang="en-US" altLang="en-US" sz="3200" dirty="0" smtClean="0">
                <a:solidFill>
                  <a:srgbClr val="990033"/>
                </a:solidFill>
                <a:latin typeface="Arial Black" pitchFamily="34" charset="0"/>
              </a:rPr>
              <a:t>NHPC </a:t>
            </a:r>
            <a:r>
              <a:rPr lang="en-US" altLang="en-US" sz="3200" dirty="0">
                <a:solidFill>
                  <a:srgbClr val="990033"/>
                </a:solidFill>
                <a:latin typeface="Arial Black" pitchFamily="34" charset="0"/>
              </a:rPr>
              <a:t>LIMITED AT A GLANCE</a:t>
            </a:r>
          </a:p>
        </p:txBody>
      </p:sp>
      <p:sp>
        <p:nvSpPr>
          <p:cNvPr id="54" name="TextBox 53"/>
          <p:cNvSpPr txBox="1"/>
          <p:nvPr/>
        </p:nvSpPr>
        <p:spPr>
          <a:xfrm>
            <a:off x="11400962" y="6019712"/>
            <a:ext cx="184324" cy="459879"/>
          </a:xfrm>
          <a:prstGeom prst="rect">
            <a:avLst/>
          </a:prstGeom>
          <a:noFill/>
        </p:spPr>
        <p:txBody>
          <a:bodyPr wrap="none" rtlCol="0">
            <a:spAutoFit/>
          </a:bodyPr>
          <a:lstStyle/>
          <a:p>
            <a:endParaRPr lang="en-US" sz="2395" dirty="0"/>
          </a:p>
        </p:txBody>
      </p:sp>
      <p:grpSp>
        <p:nvGrpSpPr>
          <p:cNvPr id="10" name="Group 9"/>
          <p:cNvGrpSpPr/>
          <p:nvPr/>
        </p:nvGrpSpPr>
        <p:grpSpPr>
          <a:xfrm>
            <a:off x="132656" y="908719"/>
            <a:ext cx="9925744" cy="5570871"/>
            <a:chOff x="125038" y="1532014"/>
            <a:chExt cx="9311375" cy="4488364"/>
          </a:xfrm>
        </p:grpSpPr>
        <p:sp>
          <p:nvSpPr>
            <p:cNvPr id="23" name="TextBox 22"/>
            <p:cNvSpPr txBox="1"/>
            <p:nvPr/>
          </p:nvSpPr>
          <p:spPr>
            <a:xfrm>
              <a:off x="6002648" y="1715793"/>
              <a:ext cx="3433765" cy="707886"/>
            </a:xfrm>
            <a:prstGeom prst="rect">
              <a:avLst/>
            </a:prstGeom>
            <a:noFill/>
          </p:spPr>
          <p:txBody>
            <a:bodyPr wrap="square" rtlCol="0">
              <a:spAutoFit/>
            </a:bodyPr>
            <a:lstStyle/>
            <a:p>
              <a:pPr marL="395129" algn="just"/>
              <a:r>
                <a:rPr lang="en-US" sz="2000" dirty="0">
                  <a:latin typeface="Arial" panose="020B0604020202020204" pitchFamily="34" charset="0"/>
                </a:rPr>
                <a:t>Accorded Mini Ratna Status in 2008</a:t>
              </a:r>
            </a:p>
          </p:txBody>
        </p:sp>
        <p:grpSp>
          <p:nvGrpSpPr>
            <p:cNvPr id="5" name="Group 4"/>
            <p:cNvGrpSpPr/>
            <p:nvPr/>
          </p:nvGrpSpPr>
          <p:grpSpPr>
            <a:xfrm>
              <a:off x="5216373" y="1561236"/>
              <a:ext cx="1069332" cy="942780"/>
              <a:chOff x="4765114" y="2612735"/>
              <a:chExt cx="1053130" cy="944863"/>
            </a:xfrm>
            <a:noFill/>
          </p:grpSpPr>
          <p:sp>
            <p:nvSpPr>
              <p:cNvPr id="24" name="Oval 23"/>
              <p:cNvSpPr/>
              <p:nvPr/>
            </p:nvSpPr>
            <p:spPr>
              <a:xfrm>
                <a:off x="4765114" y="2612735"/>
                <a:ext cx="1053130" cy="944863"/>
              </a:xfrm>
              <a:prstGeom prst="ellipse">
                <a:avLst/>
              </a:prstGeom>
              <a:grpFill/>
              <a:ln>
                <a:solidFill>
                  <a:srgbClr val="4C698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grpSp>
            <p:nvGrpSpPr>
              <p:cNvPr id="29" name="Group 28"/>
              <p:cNvGrpSpPr/>
              <p:nvPr/>
            </p:nvGrpSpPr>
            <p:grpSpPr>
              <a:xfrm>
                <a:off x="5048827" y="2772626"/>
                <a:ext cx="464616" cy="650561"/>
                <a:chOff x="6922778" y="4491971"/>
                <a:chExt cx="573027" cy="827282"/>
              </a:xfrm>
              <a:grpFill/>
            </p:grpSpPr>
            <p:sp>
              <p:nvSpPr>
                <p:cNvPr id="27" name="Chevron 26"/>
                <p:cNvSpPr/>
                <p:nvPr/>
              </p:nvSpPr>
              <p:spPr>
                <a:xfrm rot="17362145">
                  <a:off x="6908414" y="5052013"/>
                  <a:ext cx="354229" cy="154262"/>
                </a:xfrm>
                <a:prstGeom prst="chevron">
                  <a:avLst/>
                </a:prstGeom>
                <a:grpFill/>
                <a:ln>
                  <a:solidFill>
                    <a:srgbClr val="4C698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8" name="Chevron 27"/>
                <p:cNvSpPr/>
                <p:nvPr/>
              </p:nvSpPr>
              <p:spPr>
                <a:xfrm rot="4237855" flipH="1">
                  <a:off x="7184712" y="5065008"/>
                  <a:ext cx="354229" cy="154262"/>
                </a:xfrm>
                <a:prstGeom prst="chevron">
                  <a:avLst/>
                </a:prstGeom>
                <a:grpFill/>
                <a:ln>
                  <a:solidFill>
                    <a:srgbClr val="4C698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6" name="8-Point Star 25"/>
                <p:cNvSpPr/>
                <p:nvPr/>
              </p:nvSpPr>
              <p:spPr>
                <a:xfrm>
                  <a:off x="6922778" y="4491971"/>
                  <a:ext cx="573027" cy="573113"/>
                </a:xfrm>
                <a:prstGeom prst="star8">
                  <a:avLst/>
                </a:prstGeom>
                <a:grpFill/>
                <a:ln>
                  <a:solidFill>
                    <a:srgbClr val="4C698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grpSp>
        </p:grpSp>
        <p:sp>
          <p:nvSpPr>
            <p:cNvPr id="30" name="TextBox 29"/>
            <p:cNvSpPr txBox="1"/>
            <p:nvPr/>
          </p:nvSpPr>
          <p:spPr>
            <a:xfrm>
              <a:off x="6052332" y="3897494"/>
              <a:ext cx="3367759" cy="1015663"/>
            </a:xfrm>
            <a:prstGeom prst="rect">
              <a:avLst/>
            </a:prstGeom>
            <a:noFill/>
          </p:spPr>
          <p:txBody>
            <a:bodyPr wrap="square" rtlCol="0">
              <a:spAutoFit/>
            </a:bodyPr>
            <a:lstStyle/>
            <a:p>
              <a:pPr marL="359208" algn="just"/>
              <a:r>
                <a:rPr lang="en-US" sz="2000" dirty="0">
                  <a:latin typeface="Arial" panose="020B0604020202020204" pitchFamily="34" charset="0"/>
                </a:rPr>
                <a:t>GoI Stake 73.64%,</a:t>
              </a:r>
            </a:p>
            <a:p>
              <a:pPr marL="359208" algn="just"/>
              <a:r>
                <a:rPr lang="en-US" sz="2000" dirty="0">
                  <a:latin typeface="Arial" panose="020B0604020202020204" pitchFamily="34" charset="0"/>
                </a:rPr>
                <a:t>Stock listed on NSE and BSE in 2009</a:t>
              </a:r>
            </a:p>
          </p:txBody>
        </p:sp>
        <p:sp>
          <p:nvSpPr>
            <p:cNvPr id="44" name="TextBox 43"/>
            <p:cNvSpPr txBox="1"/>
            <p:nvPr/>
          </p:nvSpPr>
          <p:spPr>
            <a:xfrm>
              <a:off x="6029080" y="2900878"/>
              <a:ext cx="3407333" cy="707886"/>
            </a:xfrm>
            <a:prstGeom prst="rect">
              <a:avLst/>
            </a:prstGeom>
            <a:noFill/>
          </p:spPr>
          <p:txBody>
            <a:bodyPr wrap="square" rtlCol="0">
              <a:spAutoFit/>
            </a:bodyPr>
            <a:lstStyle/>
            <a:p>
              <a:pPr marL="395129"/>
              <a:r>
                <a:rPr lang="en-US" sz="2000" dirty="0">
                  <a:latin typeface="Arial" panose="020B0604020202020204" pitchFamily="34" charset="0"/>
                </a:rPr>
                <a:t>Net Worth </a:t>
              </a:r>
            </a:p>
            <a:p>
              <a:pPr marL="395129"/>
              <a:r>
                <a:rPr lang="en-US" sz="2000" dirty="0">
                  <a:latin typeface="Arial" panose="020B0604020202020204" pitchFamily="34" charset="0"/>
                </a:rPr>
                <a:t>Rs. 28328 Crs</a:t>
              </a:r>
            </a:p>
          </p:txBody>
        </p:sp>
        <p:sp>
          <p:nvSpPr>
            <p:cNvPr id="31" name="Oval 30"/>
            <p:cNvSpPr/>
            <p:nvPr/>
          </p:nvSpPr>
          <p:spPr>
            <a:xfrm>
              <a:off x="5266060" y="3897494"/>
              <a:ext cx="1069332" cy="942780"/>
            </a:xfrm>
            <a:prstGeom prst="ellipse">
              <a:avLst/>
            </a:prstGeom>
            <a:noFill/>
            <a:ln>
              <a:solidFill>
                <a:srgbClr val="4C698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45" name="Oval 44"/>
            <p:cNvSpPr/>
            <p:nvPr/>
          </p:nvSpPr>
          <p:spPr>
            <a:xfrm>
              <a:off x="5242806" y="2746323"/>
              <a:ext cx="1069332" cy="942780"/>
            </a:xfrm>
            <a:prstGeom prst="ellipse">
              <a:avLst/>
            </a:prstGeom>
            <a:noFill/>
            <a:ln>
              <a:solidFill>
                <a:srgbClr val="4C698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rotWithShape="1">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xmlns="" val="0"/>
                </a:ext>
              </a:extLst>
            </a:blip>
            <a:srcRect/>
            <a:stretch/>
          </p:blipFill>
          <p:spPr>
            <a:xfrm>
              <a:off x="5445711" y="4085455"/>
              <a:ext cx="660015" cy="540939"/>
            </a:xfrm>
            <a:prstGeom prst="rect">
              <a:avLst/>
            </a:prstGeom>
          </p:spPr>
        </p:pic>
        <p:pic>
          <p:nvPicPr>
            <p:cNvPr id="34" name="Picture 33"/>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xmlns="" val="0"/>
                </a:ext>
              </a:extLst>
            </a:blip>
            <a:srcRect l="13519" t="-1580" r="31894" b="24335"/>
            <a:stretch/>
          </p:blipFill>
          <p:spPr>
            <a:xfrm>
              <a:off x="5520179" y="2793149"/>
              <a:ext cx="534665" cy="813191"/>
            </a:xfrm>
            <a:prstGeom prst="rect">
              <a:avLst/>
            </a:prstGeom>
          </p:spPr>
        </p:pic>
        <p:sp>
          <p:nvSpPr>
            <p:cNvPr id="58" name="TextBox 57"/>
            <p:cNvSpPr txBox="1"/>
            <p:nvPr/>
          </p:nvSpPr>
          <p:spPr>
            <a:xfrm>
              <a:off x="6026569" y="5390059"/>
              <a:ext cx="3409844" cy="400110"/>
            </a:xfrm>
            <a:prstGeom prst="rect">
              <a:avLst/>
            </a:prstGeom>
            <a:noFill/>
          </p:spPr>
          <p:txBody>
            <a:bodyPr wrap="square" rtlCol="0">
              <a:spAutoFit/>
            </a:bodyPr>
            <a:lstStyle/>
            <a:p>
              <a:pPr marL="395129" algn="just"/>
              <a:r>
                <a:rPr lang="en-US" sz="2000">
                  <a:latin typeface="Arial" panose="020B0604020202020204" pitchFamily="34" charset="0"/>
                </a:rPr>
                <a:t>6947 </a:t>
              </a:r>
              <a:r>
                <a:rPr lang="en-US" sz="2000" dirty="0">
                  <a:latin typeface="Arial" panose="020B0604020202020204" pitchFamily="34" charset="0"/>
                </a:rPr>
                <a:t>Employees</a:t>
              </a:r>
            </a:p>
          </p:txBody>
        </p:sp>
        <p:sp>
          <p:nvSpPr>
            <p:cNvPr id="59" name="Oval 58"/>
            <p:cNvSpPr/>
            <p:nvPr/>
          </p:nvSpPr>
          <p:spPr>
            <a:xfrm>
              <a:off x="5240295" y="5077598"/>
              <a:ext cx="1069332" cy="942780"/>
            </a:xfrm>
            <a:prstGeom prst="ellipse">
              <a:avLst/>
            </a:prstGeom>
            <a:noFill/>
            <a:ln>
              <a:solidFill>
                <a:srgbClr val="4C698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xmlns="" val="0"/>
                </a:ext>
              </a:extLst>
            </a:blip>
            <a:stretch>
              <a:fillRect/>
            </a:stretch>
          </p:blipFill>
          <p:spPr>
            <a:xfrm>
              <a:off x="5412664" y="5090586"/>
              <a:ext cx="724594" cy="872560"/>
            </a:xfrm>
            <a:prstGeom prst="rect">
              <a:avLst/>
            </a:prstGeom>
          </p:spPr>
        </p:pic>
        <p:grpSp>
          <p:nvGrpSpPr>
            <p:cNvPr id="2" name="Group 1"/>
            <p:cNvGrpSpPr/>
            <p:nvPr/>
          </p:nvGrpSpPr>
          <p:grpSpPr>
            <a:xfrm>
              <a:off x="125038" y="1532014"/>
              <a:ext cx="4497169" cy="4413358"/>
              <a:chOff x="388968" y="1630377"/>
              <a:chExt cx="4497169" cy="4413358"/>
            </a:xfrm>
            <a:noFill/>
          </p:grpSpPr>
          <p:sp>
            <p:nvSpPr>
              <p:cNvPr id="16" name="TextBox 15"/>
              <p:cNvSpPr txBox="1"/>
              <p:nvPr/>
            </p:nvSpPr>
            <p:spPr>
              <a:xfrm>
                <a:off x="1180261" y="1645828"/>
                <a:ext cx="3705876" cy="1015663"/>
              </a:xfrm>
              <a:prstGeom prst="rect">
                <a:avLst/>
              </a:prstGeom>
              <a:grpFill/>
            </p:spPr>
            <p:txBody>
              <a:bodyPr wrap="square" rtlCol="0">
                <a:spAutoFit/>
              </a:bodyPr>
              <a:lstStyle/>
              <a:p>
                <a:pPr marL="359208" algn="just"/>
                <a:r>
                  <a:rPr lang="en-US" sz="2000" dirty="0">
                    <a:latin typeface="Arial" panose="020B0604020202020204" pitchFamily="34" charset="0"/>
                  </a:rPr>
                  <a:t>Incorporated in 1975 with Authorized Share Capital of Rs. 200 Crs.  </a:t>
                </a:r>
              </a:p>
            </p:txBody>
          </p:sp>
          <p:grpSp>
            <p:nvGrpSpPr>
              <p:cNvPr id="3" name="Group 2"/>
              <p:cNvGrpSpPr/>
              <p:nvPr/>
            </p:nvGrpSpPr>
            <p:grpSpPr>
              <a:xfrm>
                <a:off x="393988" y="1630377"/>
                <a:ext cx="1069332" cy="942780"/>
                <a:chOff x="665950" y="1440521"/>
                <a:chExt cx="1053130" cy="944863"/>
              </a:xfrm>
              <a:grpFill/>
            </p:grpSpPr>
            <p:sp>
              <p:nvSpPr>
                <p:cNvPr id="6" name="Oval 5"/>
                <p:cNvSpPr/>
                <p:nvPr/>
              </p:nvSpPr>
              <p:spPr>
                <a:xfrm>
                  <a:off x="665950" y="1440521"/>
                  <a:ext cx="1053130" cy="944863"/>
                </a:xfrm>
                <a:prstGeom prst="ellipse">
                  <a:avLst/>
                </a:prstGeom>
                <a:grpFill/>
                <a:ln>
                  <a:solidFill>
                    <a:srgbClr val="4C698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grpSp>
              <p:nvGrpSpPr>
                <p:cNvPr id="13" name="Group 12"/>
                <p:cNvGrpSpPr/>
                <p:nvPr/>
              </p:nvGrpSpPr>
              <p:grpSpPr>
                <a:xfrm>
                  <a:off x="1037642" y="1657375"/>
                  <a:ext cx="356206" cy="503999"/>
                  <a:chOff x="1037642" y="1889725"/>
                  <a:chExt cx="356206" cy="503999"/>
                </a:xfrm>
                <a:grpFill/>
              </p:grpSpPr>
              <p:sp>
                <p:nvSpPr>
                  <p:cNvPr id="7" name="Wave 6"/>
                  <p:cNvSpPr/>
                  <p:nvPr/>
                </p:nvSpPr>
                <p:spPr>
                  <a:xfrm>
                    <a:off x="1099591" y="1905216"/>
                    <a:ext cx="294257" cy="294302"/>
                  </a:xfrm>
                  <a:prstGeom prst="wave">
                    <a:avLst/>
                  </a:prstGeom>
                  <a:grpFill/>
                  <a:ln>
                    <a:solidFill>
                      <a:srgbClr val="4C698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cxnSp>
                <p:nvCxnSpPr>
                  <p:cNvPr id="12" name="Straight Connector 11"/>
                  <p:cNvCxnSpPr/>
                  <p:nvPr/>
                </p:nvCxnSpPr>
                <p:spPr>
                  <a:xfrm>
                    <a:off x="1037642" y="1889725"/>
                    <a:ext cx="0" cy="503999"/>
                  </a:xfrm>
                  <a:prstGeom prst="line">
                    <a:avLst/>
                  </a:prstGeom>
                  <a:grpFill/>
                  <a:ln>
                    <a:solidFill>
                      <a:srgbClr val="4C698D"/>
                    </a:solidFill>
                    <a:headEnd type="oval"/>
                    <a:tailEnd type="oval"/>
                  </a:ln>
                </p:spPr>
                <p:style>
                  <a:lnRef idx="2">
                    <a:schemeClr val="accent2"/>
                  </a:lnRef>
                  <a:fillRef idx="1">
                    <a:schemeClr val="lt1"/>
                  </a:fillRef>
                  <a:effectRef idx="0">
                    <a:schemeClr val="accent2"/>
                  </a:effectRef>
                  <a:fontRef idx="minor">
                    <a:schemeClr val="dk1"/>
                  </a:fontRef>
                </p:style>
              </p:cxnSp>
            </p:grpSp>
          </p:grpSp>
          <p:sp>
            <p:nvSpPr>
              <p:cNvPr id="17" name="TextBox 16"/>
              <p:cNvSpPr txBox="1"/>
              <p:nvPr/>
            </p:nvSpPr>
            <p:spPr>
              <a:xfrm>
                <a:off x="1177751" y="2957052"/>
                <a:ext cx="3708386" cy="707886"/>
              </a:xfrm>
              <a:prstGeom prst="rect">
                <a:avLst/>
              </a:prstGeom>
              <a:grpFill/>
            </p:spPr>
            <p:txBody>
              <a:bodyPr wrap="square" rtlCol="0">
                <a:spAutoFit/>
              </a:bodyPr>
              <a:lstStyle/>
              <a:p>
                <a:pPr marL="395129"/>
                <a:r>
                  <a:rPr lang="en-US" sz="2000" dirty="0">
                    <a:latin typeface="Arial" panose="020B0604020202020204" pitchFamily="34" charset="0"/>
                  </a:rPr>
                  <a:t>Paid Up Capital</a:t>
                </a:r>
                <a:br>
                  <a:rPr lang="en-US" sz="2000" dirty="0">
                    <a:latin typeface="Arial" panose="020B0604020202020204" pitchFamily="34" charset="0"/>
                  </a:rPr>
                </a:br>
                <a:r>
                  <a:rPr lang="en-US" sz="2000" dirty="0">
                    <a:latin typeface="Arial" panose="020B0604020202020204" pitchFamily="34" charset="0"/>
                  </a:rPr>
                  <a:t>Rs.10259  Crs</a:t>
                </a:r>
              </a:p>
            </p:txBody>
          </p:sp>
          <p:sp>
            <p:nvSpPr>
              <p:cNvPr id="18" name="Oval 17"/>
              <p:cNvSpPr/>
              <p:nvPr/>
            </p:nvSpPr>
            <p:spPr>
              <a:xfrm>
                <a:off x="391477" y="2802497"/>
                <a:ext cx="1069332" cy="942780"/>
              </a:xfrm>
              <a:prstGeom prst="ellipse">
                <a:avLst/>
              </a:prstGeom>
              <a:grpFill/>
              <a:ln>
                <a:solidFill>
                  <a:srgbClr val="4C698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35" name="TextBox 34"/>
              <p:cNvSpPr txBox="1"/>
              <p:nvPr/>
            </p:nvSpPr>
            <p:spPr>
              <a:xfrm>
                <a:off x="1175242" y="4082805"/>
                <a:ext cx="3260190" cy="707886"/>
              </a:xfrm>
              <a:prstGeom prst="rect">
                <a:avLst/>
              </a:prstGeom>
              <a:grpFill/>
            </p:spPr>
            <p:txBody>
              <a:bodyPr wrap="square" rtlCol="0">
                <a:spAutoFit/>
              </a:bodyPr>
              <a:lstStyle/>
              <a:p>
                <a:pPr marL="395129"/>
                <a:r>
                  <a:rPr lang="en-US" sz="2000" dirty="0">
                    <a:latin typeface="Arial" panose="020B0604020202020204" pitchFamily="34" charset="0"/>
                  </a:rPr>
                  <a:t>Capital Employed </a:t>
                </a:r>
              </a:p>
              <a:p>
                <a:pPr marL="395129"/>
                <a:r>
                  <a:rPr lang="en-US" sz="2000" dirty="0">
                    <a:latin typeface="Arial" panose="020B0604020202020204" pitchFamily="34" charset="0"/>
                  </a:rPr>
                  <a:t>Rs. 47822Crs</a:t>
                </a:r>
              </a:p>
            </p:txBody>
          </p:sp>
          <p:sp>
            <p:nvSpPr>
              <p:cNvPr id="38" name="TextBox 37"/>
              <p:cNvSpPr txBox="1"/>
              <p:nvPr/>
            </p:nvSpPr>
            <p:spPr>
              <a:xfrm>
                <a:off x="1163815" y="5214039"/>
                <a:ext cx="3215522" cy="707886"/>
              </a:xfrm>
              <a:prstGeom prst="rect">
                <a:avLst/>
              </a:prstGeom>
              <a:grpFill/>
            </p:spPr>
            <p:txBody>
              <a:bodyPr wrap="square" rtlCol="0">
                <a:spAutoFit/>
              </a:bodyPr>
              <a:lstStyle/>
              <a:p>
                <a:pPr marL="395129" algn="just"/>
                <a:r>
                  <a:rPr lang="en-US" sz="2000" dirty="0">
                    <a:latin typeface="Arial" panose="020B0604020202020204" pitchFamily="34" charset="0"/>
                  </a:rPr>
                  <a:t>Installed capacity </a:t>
                </a:r>
              </a:p>
              <a:p>
                <a:pPr marL="395129" algn="just"/>
                <a:r>
                  <a:rPr lang="en-US" sz="2000" dirty="0">
                    <a:latin typeface="Arial" panose="020B0604020202020204" pitchFamily="34" charset="0"/>
                  </a:rPr>
                  <a:t>5551.2  MW </a:t>
                </a:r>
              </a:p>
            </p:txBody>
          </p:sp>
          <p:sp>
            <p:nvSpPr>
              <p:cNvPr id="36" name="Oval 35"/>
              <p:cNvSpPr/>
              <p:nvPr/>
            </p:nvSpPr>
            <p:spPr>
              <a:xfrm>
                <a:off x="388968" y="3928251"/>
                <a:ext cx="1069332" cy="942780"/>
              </a:xfrm>
              <a:prstGeom prst="ellipse">
                <a:avLst/>
              </a:prstGeom>
              <a:grpFill/>
              <a:ln>
                <a:solidFill>
                  <a:srgbClr val="4C698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39" name="Oval 38"/>
              <p:cNvSpPr/>
              <p:nvPr/>
            </p:nvSpPr>
            <p:spPr>
              <a:xfrm>
                <a:off x="391609" y="5100955"/>
                <a:ext cx="1069332" cy="942780"/>
              </a:xfrm>
              <a:prstGeom prst="ellipse">
                <a:avLst/>
              </a:prstGeom>
              <a:grpFill/>
              <a:ln>
                <a:solidFill>
                  <a:srgbClr val="4C698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6"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xmlns="" val="0"/>
                  </a:ext>
                </a:extLst>
              </a:blip>
              <a:stretch>
                <a:fillRect/>
              </a:stretch>
            </p:blipFill>
            <p:spPr>
              <a:xfrm>
                <a:off x="550333" y="2951323"/>
                <a:ext cx="751620" cy="688659"/>
              </a:xfrm>
              <a:prstGeom prst="rect">
                <a:avLst/>
              </a:prstGeom>
              <a:grpFill/>
            </p:spPr>
          </p:pic>
          <p:pic>
            <p:nvPicPr>
              <p:cNvPr id="8" name="Picture 7"/>
              <p:cNvPicPr>
                <a:picLocks noChangeAspect="1"/>
              </p:cNvPicPr>
              <p:nvPr/>
            </p:nvPicPr>
            <p:blipFill>
              <a:blip r:embed="rId7"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xmlns="" val="0"/>
                  </a:ext>
                </a:extLst>
              </a:blip>
              <a:stretch>
                <a:fillRect/>
              </a:stretch>
            </p:blipFill>
            <p:spPr>
              <a:xfrm>
                <a:off x="514878" y="4031440"/>
                <a:ext cx="751714" cy="674885"/>
              </a:xfrm>
              <a:prstGeom prst="rect">
                <a:avLst/>
              </a:prstGeom>
              <a:grpFill/>
            </p:spPr>
          </p:pic>
          <p:pic>
            <p:nvPicPr>
              <p:cNvPr id="42" name="Picture 41"/>
              <p:cNvPicPr>
                <a:picLocks noChangeAspect="1"/>
              </p:cNvPicPr>
              <p:nvPr/>
            </p:nvPicPr>
            <p:blipFill>
              <a:blip r:embed="rId8"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xmlns="" val="0"/>
                  </a:ext>
                </a:extLst>
              </a:blip>
              <a:stretch>
                <a:fillRect/>
              </a:stretch>
            </p:blipFill>
            <p:spPr>
              <a:xfrm>
                <a:off x="623991" y="5340249"/>
                <a:ext cx="677962" cy="464191"/>
              </a:xfrm>
              <a:prstGeom prst="rect">
                <a:avLst/>
              </a:prstGeom>
              <a:grpFill/>
            </p:spPr>
          </p:pic>
        </p:grpSp>
      </p:grpSp>
    </p:spTree>
    <p:extLst>
      <p:ext uri="{BB962C8B-B14F-4D97-AF65-F5344CB8AC3E}">
        <p14:creationId xmlns:p14="http://schemas.microsoft.com/office/powerpoint/2010/main" xmlns="" val="115609249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10"/>
          <p:cNvSpPr>
            <a:spLocks noChangeShapeType="1"/>
          </p:cNvSpPr>
          <p:nvPr/>
        </p:nvSpPr>
        <p:spPr bwMode="auto">
          <a:xfrm>
            <a:off x="2061977" y="649509"/>
            <a:ext cx="28390" cy="3774185"/>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sz="2395" dirty="0"/>
          </a:p>
        </p:txBody>
      </p:sp>
      <p:sp>
        <p:nvSpPr>
          <p:cNvPr id="9" name="Line 10"/>
          <p:cNvSpPr>
            <a:spLocks noChangeShapeType="1"/>
          </p:cNvSpPr>
          <p:nvPr/>
        </p:nvSpPr>
        <p:spPr bwMode="auto">
          <a:xfrm>
            <a:off x="4165104" y="626879"/>
            <a:ext cx="14504" cy="3340619"/>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sz="2395" dirty="0"/>
          </a:p>
        </p:txBody>
      </p:sp>
      <p:sp>
        <p:nvSpPr>
          <p:cNvPr id="11" name="Line 10"/>
          <p:cNvSpPr>
            <a:spLocks noChangeShapeType="1"/>
          </p:cNvSpPr>
          <p:nvPr/>
        </p:nvSpPr>
        <p:spPr bwMode="auto">
          <a:xfrm>
            <a:off x="9781729" y="672136"/>
            <a:ext cx="0" cy="2756585"/>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sz="2395" dirty="0"/>
          </a:p>
        </p:txBody>
      </p:sp>
      <p:sp>
        <p:nvSpPr>
          <p:cNvPr id="12" name="AutoShape 3"/>
          <p:cNvSpPr>
            <a:spLocks noChangeArrowheads="1"/>
          </p:cNvSpPr>
          <p:nvPr/>
        </p:nvSpPr>
        <p:spPr bwMode="auto">
          <a:xfrm>
            <a:off x="185322" y="4147493"/>
            <a:ext cx="1891552" cy="1682945"/>
          </a:xfrm>
          <a:prstGeom prst="cube">
            <a:avLst>
              <a:gd name="adj" fmla="val 25000"/>
            </a:avLst>
          </a:prstGeom>
          <a:blipFill>
            <a:blip r:embed="rId3" cstate="print"/>
            <a:tile tx="0" ty="0" sx="100000" sy="100000" flip="none" algn="tl"/>
          </a:blip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defRPr/>
            </a:pPr>
            <a:r>
              <a:rPr lang="en-US" sz="1796" dirty="0">
                <a:latin typeface="Arial" pitchFamily="34" charset="0"/>
              </a:rPr>
              <a:t>7071.2* MW</a:t>
            </a:r>
          </a:p>
        </p:txBody>
      </p:sp>
      <p:sp>
        <p:nvSpPr>
          <p:cNvPr id="13" name="Line 10"/>
          <p:cNvSpPr>
            <a:spLocks noChangeShapeType="1"/>
          </p:cNvSpPr>
          <p:nvPr/>
        </p:nvSpPr>
        <p:spPr bwMode="auto">
          <a:xfrm>
            <a:off x="176037" y="626883"/>
            <a:ext cx="7829" cy="399116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sz="2395" dirty="0"/>
          </a:p>
        </p:txBody>
      </p:sp>
      <p:sp>
        <p:nvSpPr>
          <p:cNvPr id="14" name="AutoShape 4"/>
          <p:cNvSpPr>
            <a:spLocks noChangeArrowheads="1"/>
          </p:cNvSpPr>
          <p:nvPr/>
        </p:nvSpPr>
        <p:spPr bwMode="auto">
          <a:xfrm>
            <a:off x="2076873" y="3860095"/>
            <a:ext cx="2016224" cy="1580516"/>
          </a:xfrm>
          <a:prstGeom prst="cube">
            <a:avLst>
              <a:gd name="adj" fmla="val 25000"/>
            </a:avLst>
          </a:prstGeom>
          <a:blipFill>
            <a:blip r:embed="rId4" cstate="print"/>
            <a:tile tx="0" ty="0" sx="100000" sy="100000" flip="none" algn="tl"/>
          </a:blip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defRPr/>
            </a:pPr>
            <a:r>
              <a:rPr lang="en-US" sz="1596" dirty="0">
                <a:latin typeface="Arial" pitchFamily="34" charset="0"/>
              </a:rPr>
              <a:t>2800 +1000 (JV)</a:t>
            </a:r>
          </a:p>
          <a:p>
            <a:pPr algn="ctr">
              <a:defRPr/>
            </a:pPr>
            <a:r>
              <a:rPr lang="en-US" sz="1596" dirty="0">
                <a:latin typeface="Arial" pitchFamily="34" charset="0"/>
              </a:rPr>
              <a:t>= 3800 MW**</a:t>
            </a:r>
          </a:p>
        </p:txBody>
      </p:sp>
      <p:sp>
        <p:nvSpPr>
          <p:cNvPr id="15" name="AutoShape 5"/>
          <p:cNvSpPr>
            <a:spLocks noChangeArrowheads="1"/>
          </p:cNvSpPr>
          <p:nvPr/>
        </p:nvSpPr>
        <p:spPr bwMode="auto">
          <a:xfrm>
            <a:off x="4165104" y="3644548"/>
            <a:ext cx="1944216" cy="1365136"/>
          </a:xfrm>
          <a:prstGeom prst="cube">
            <a:avLst>
              <a:gd name="adj" fmla="val 25000"/>
            </a:avLst>
          </a:prstGeom>
          <a:blipFill>
            <a:blip r:embed="rId5" cstate="print"/>
            <a:tile tx="0" ty="0" sx="100000" sy="100000" flip="none" algn="tl"/>
          </a:blip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defRPr/>
            </a:pPr>
            <a:r>
              <a:rPr lang="en-US" sz="1996" dirty="0">
                <a:latin typeface="Arial" pitchFamily="34" charset="0"/>
              </a:rPr>
              <a:t>7835 MW</a:t>
            </a:r>
          </a:p>
        </p:txBody>
      </p:sp>
      <p:sp>
        <p:nvSpPr>
          <p:cNvPr id="16" name="AutoShape 6"/>
          <p:cNvSpPr>
            <a:spLocks noChangeArrowheads="1"/>
          </p:cNvSpPr>
          <p:nvPr/>
        </p:nvSpPr>
        <p:spPr bwMode="auto">
          <a:xfrm>
            <a:off x="6181328" y="3357151"/>
            <a:ext cx="1800200" cy="1365136"/>
          </a:xfrm>
          <a:prstGeom prst="cube">
            <a:avLst>
              <a:gd name="adj" fmla="val 25000"/>
            </a:avLst>
          </a:prstGeom>
          <a:gradFill flip="none" rotWithShape="1">
            <a:gsLst>
              <a:gs pos="0">
                <a:srgbClr val="CCFF33">
                  <a:tint val="66000"/>
                  <a:satMod val="160000"/>
                </a:srgbClr>
              </a:gs>
              <a:gs pos="50000">
                <a:srgbClr val="CCFF33">
                  <a:tint val="44500"/>
                  <a:satMod val="160000"/>
                </a:srgbClr>
              </a:gs>
              <a:gs pos="100000">
                <a:srgbClr val="CCFF33">
                  <a:tint val="23500"/>
                  <a:satMod val="160000"/>
                </a:srgbClr>
              </a:gs>
            </a:gsLst>
            <a:path path="circle">
              <a:fillToRect r="100000" b="100000"/>
            </a:path>
            <a:tileRect l="-100000" t="-100000"/>
          </a:gra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defRPr/>
            </a:pPr>
            <a:r>
              <a:rPr lang="en-US" sz="1996" dirty="0">
                <a:latin typeface="Arial" pitchFamily="34" charset="0"/>
              </a:rPr>
              <a:t>780 MW</a:t>
            </a:r>
          </a:p>
        </p:txBody>
      </p:sp>
      <p:sp>
        <p:nvSpPr>
          <p:cNvPr id="17" name="Line 10"/>
          <p:cNvSpPr>
            <a:spLocks noChangeShapeType="1"/>
          </p:cNvSpPr>
          <p:nvPr/>
        </p:nvSpPr>
        <p:spPr bwMode="auto">
          <a:xfrm>
            <a:off x="6181328" y="649510"/>
            <a:ext cx="0" cy="3569832"/>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sz="2395" dirty="0"/>
          </a:p>
        </p:txBody>
      </p:sp>
      <p:sp>
        <p:nvSpPr>
          <p:cNvPr id="22" name="AutoShape 19"/>
          <p:cNvSpPr>
            <a:spLocks noChangeArrowheads="1"/>
          </p:cNvSpPr>
          <p:nvPr/>
        </p:nvSpPr>
        <p:spPr bwMode="auto">
          <a:xfrm>
            <a:off x="204664" y="986126"/>
            <a:ext cx="1857312" cy="1526307"/>
          </a:xfrm>
          <a:prstGeom prst="roundRect">
            <a:avLst>
              <a:gd name="adj" fmla="val 16667"/>
            </a:avLst>
          </a:prstGeom>
          <a:no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lang="en-US" sz="1397" dirty="0">
                <a:latin typeface="Tahoma" panose="020B0604030504040204" pitchFamily="34" charset="0"/>
                <a:ea typeface="Tahoma" panose="020B0604030504040204" pitchFamily="34" charset="0"/>
                <a:cs typeface="Tahoma" panose="020B0604030504040204" pitchFamily="34" charset="0"/>
              </a:rPr>
              <a:t>POWER </a:t>
            </a:r>
          </a:p>
          <a:p>
            <a:pPr algn="ctr">
              <a:defRPr/>
            </a:pPr>
            <a:r>
              <a:rPr lang="en-US" sz="1397" dirty="0">
                <a:latin typeface="Tahoma" panose="020B0604030504040204" pitchFamily="34" charset="0"/>
                <a:ea typeface="Tahoma" panose="020B0604030504040204" pitchFamily="34" charset="0"/>
                <a:cs typeface="Tahoma" panose="020B0604030504040204" pitchFamily="34" charset="0"/>
              </a:rPr>
              <a:t>STATIONS</a:t>
            </a:r>
          </a:p>
          <a:p>
            <a:pPr algn="ctr">
              <a:defRPr/>
            </a:pPr>
            <a:r>
              <a:rPr lang="en-US" sz="1397" b="0" dirty="0">
                <a:latin typeface="Tahoma" panose="020B0604030504040204" pitchFamily="34" charset="0"/>
                <a:ea typeface="Tahoma" panose="020B0604030504040204" pitchFamily="34" charset="0"/>
                <a:cs typeface="Tahoma" panose="020B0604030504040204" pitchFamily="34" charset="0"/>
              </a:rPr>
              <a:t>Hydro-22 (6971.2MW)</a:t>
            </a:r>
          </a:p>
          <a:p>
            <a:pPr algn="ctr">
              <a:defRPr/>
            </a:pPr>
            <a:r>
              <a:rPr lang="en-US" sz="1397" b="0" dirty="0">
                <a:latin typeface="Tahoma" panose="020B0604030504040204" pitchFamily="34" charset="0"/>
                <a:ea typeface="Tahoma" panose="020B0604030504040204" pitchFamily="34" charset="0"/>
                <a:cs typeface="Tahoma" panose="020B0604030504040204" pitchFamily="34" charset="0"/>
              </a:rPr>
              <a:t>+ </a:t>
            </a:r>
          </a:p>
          <a:p>
            <a:pPr algn="ctr">
              <a:defRPr/>
            </a:pPr>
            <a:r>
              <a:rPr lang="en-US" sz="1397" b="0" dirty="0">
                <a:latin typeface="Tahoma" panose="020B0604030504040204" pitchFamily="34" charset="0"/>
                <a:ea typeface="Tahoma" panose="020B0604030504040204" pitchFamily="34" charset="0"/>
                <a:cs typeface="Tahoma" panose="020B0604030504040204" pitchFamily="34" charset="0"/>
              </a:rPr>
              <a:t>Wind-1 (50 MW</a:t>
            </a:r>
            <a:r>
              <a:rPr lang="en-US" sz="1596" b="0" dirty="0">
                <a:latin typeface="Tahoma" panose="020B0604030504040204" pitchFamily="34" charset="0"/>
                <a:ea typeface="Tahoma" panose="020B0604030504040204" pitchFamily="34" charset="0"/>
                <a:cs typeface="Tahoma" panose="020B0604030504040204" pitchFamily="34" charset="0"/>
              </a:rPr>
              <a:t>)</a:t>
            </a:r>
          </a:p>
          <a:p>
            <a:pPr algn="ctr">
              <a:defRPr/>
            </a:pPr>
            <a:r>
              <a:rPr lang="en-US" sz="1397" b="0" dirty="0">
                <a:latin typeface="Tahoma" panose="020B0604030504040204" pitchFamily="34" charset="0"/>
                <a:ea typeface="Tahoma" panose="020B0604030504040204" pitchFamily="34" charset="0"/>
                <a:cs typeface="Tahoma" panose="020B0604030504040204" pitchFamily="34" charset="0"/>
              </a:rPr>
              <a:t>+</a:t>
            </a:r>
          </a:p>
          <a:p>
            <a:pPr algn="ctr">
              <a:defRPr/>
            </a:pPr>
            <a:r>
              <a:rPr lang="en-US" sz="1397" b="0" dirty="0">
                <a:latin typeface="Tahoma" panose="020B0604030504040204" pitchFamily="34" charset="0"/>
                <a:ea typeface="Tahoma" panose="020B0604030504040204" pitchFamily="34" charset="0"/>
                <a:cs typeface="Tahoma" panose="020B0604030504040204" pitchFamily="34" charset="0"/>
              </a:rPr>
              <a:t>Solar-1 (50 MW</a:t>
            </a:r>
            <a:r>
              <a:rPr lang="en-US" sz="1596" b="0" dirty="0">
                <a:latin typeface="Tahoma" panose="020B0604030504040204" pitchFamily="34" charset="0"/>
                <a:ea typeface="Tahoma" panose="020B0604030504040204" pitchFamily="34" charset="0"/>
                <a:cs typeface="Tahoma" panose="020B0604030504040204" pitchFamily="34" charset="0"/>
              </a:rPr>
              <a:t>)</a:t>
            </a:r>
          </a:p>
          <a:p>
            <a:pPr algn="ctr">
              <a:defRPr/>
            </a:pPr>
            <a:endParaRPr lang="en-US" sz="1397" b="0" dirty="0">
              <a:latin typeface="Tahoma" panose="020B0604030504040204" pitchFamily="34" charset="0"/>
              <a:ea typeface="Tahoma" panose="020B0604030504040204" pitchFamily="34" charset="0"/>
              <a:cs typeface="Tahoma" panose="020B0604030504040204" pitchFamily="34" charset="0"/>
            </a:endParaRPr>
          </a:p>
        </p:txBody>
      </p:sp>
      <p:sp>
        <p:nvSpPr>
          <p:cNvPr id="23" name="AutoShape 19"/>
          <p:cNvSpPr>
            <a:spLocks noChangeArrowheads="1"/>
          </p:cNvSpPr>
          <p:nvPr/>
        </p:nvSpPr>
        <p:spPr bwMode="auto">
          <a:xfrm>
            <a:off x="2148881" y="842427"/>
            <a:ext cx="1944216" cy="1868080"/>
          </a:xfrm>
          <a:prstGeom prst="roundRect">
            <a:avLst>
              <a:gd name="adj" fmla="val 16667"/>
            </a:avLst>
          </a:prstGeom>
          <a:noFill/>
          <a:ln w="9525">
            <a:noFill/>
            <a:round/>
            <a:headEnd/>
            <a:tailEnd/>
          </a:ln>
          <a:effectLst>
            <a:prstShdw prst="shdw17" dist="17961" dir="2700000">
              <a:schemeClr val="accent1">
                <a:gamma/>
                <a:shade val="60000"/>
                <a:invGamma/>
              </a:schemeClr>
            </a:prstShdw>
          </a:effectLst>
        </p:spPr>
        <p:txBody>
          <a:bodyPr wrap="none" anchor="t"/>
          <a:lstStyle/>
          <a:p>
            <a:pPr algn="ctr">
              <a:defRPr/>
            </a:pPr>
            <a:r>
              <a:rPr lang="en-US" sz="1397" dirty="0">
                <a:latin typeface="Tahoma" panose="020B0604030504040204" pitchFamily="34" charset="0"/>
                <a:ea typeface="Tahoma" panose="020B0604030504040204" pitchFamily="34" charset="0"/>
                <a:cs typeface="Tahoma" panose="020B0604030504040204" pitchFamily="34" charset="0"/>
              </a:rPr>
              <a:t>PROJECTS </a:t>
            </a:r>
          </a:p>
          <a:p>
            <a:pPr algn="ctr">
              <a:defRPr/>
            </a:pPr>
            <a:r>
              <a:rPr lang="en-US" sz="1397" dirty="0">
                <a:latin typeface="Tahoma" panose="020B0604030504040204" pitchFamily="34" charset="0"/>
                <a:ea typeface="Tahoma" panose="020B0604030504040204" pitchFamily="34" charset="0"/>
                <a:cs typeface="Tahoma" panose="020B0604030504040204" pitchFamily="34" charset="0"/>
              </a:rPr>
              <a:t>UNDER </a:t>
            </a:r>
          </a:p>
          <a:p>
            <a:pPr algn="ctr">
              <a:defRPr/>
            </a:pPr>
            <a:r>
              <a:rPr lang="en-US" sz="1397" dirty="0">
                <a:latin typeface="Tahoma" panose="020B0604030504040204" pitchFamily="34" charset="0"/>
                <a:ea typeface="Tahoma" panose="020B0604030504040204" pitchFamily="34" charset="0"/>
                <a:cs typeface="Tahoma" panose="020B0604030504040204" pitchFamily="34" charset="0"/>
              </a:rPr>
              <a:t>CONSTRUCTION</a:t>
            </a:r>
          </a:p>
          <a:p>
            <a:pPr algn="ctr">
              <a:defRPr/>
            </a:pPr>
            <a:r>
              <a:rPr lang="en-US" sz="1397" b="0" dirty="0">
                <a:latin typeface="Tahoma" panose="020B0604030504040204" pitchFamily="34" charset="0"/>
                <a:ea typeface="Tahoma" panose="020B0604030504040204" pitchFamily="34" charset="0"/>
                <a:cs typeface="Tahoma" panose="020B0604030504040204" pitchFamily="34" charset="0"/>
              </a:rPr>
              <a:t>Hydro -  2 (2800 MW)</a:t>
            </a:r>
          </a:p>
          <a:p>
            <a:pPr algn="ctr">
              <a:defRPr/>
            </a:pPr>
            <a:r>
              <a:rPr lang="en-US" sz="1397" b="0" dirty="0">
                <a:latin typeface="Tahoma" panose="020B0604030504040204" pitchFamily="34" charset="0"/>
                <a:ea typeface="Tahoma" panose="020B0604030504040204" pitchFamily="34" charset="0"/>
                <a:cs typeface="Tahoma" panose="020B0604030504040204" pitchFamily="34" charset="0"/>
              </a:rPr>
              <a:t>+</a:t>
            </a:r>
          </a:p>
          <a:p>
            <a:pPr algn="ctr">
              <a:defRPr/>
            </a:pPr>
            <a:r>
              <a:rPr lang="en-US" sz="1397" dirty="0">
                <a:latin typeface="Tahoma" panose="020B0604030504040204" pitchFamily="34" charset="0"/>
                <a:ea typeface="Tahoma" panose="020B0604030504040204" pitchFamily="34" charset="0"/>
                <a:cs typeface="Tahoma" panose="020B0604030504040204" pitchFamily="34" charset="0"/>
              </a:rPr>
              <a:t> </a:t>
            </a:r>
            <a:r>
              <a:rPr lang="en-US" sz="1397" b="0" dirty="0">
                <a:latin typeface="Tahoma" panose="020B0604030504040204" pitchFamily="34" charset="0"/>
                <a:ea typeface="Tahoma" panose="020B0604030504040204" pitchFamily="34" charset="0"/>
                <a:cs typeface="Tahoma" panose="020B0604030504040204" pitchFamily="34" charset="0"/>
              </a:rPr>
              <a:t>Pakal Dul (1000 MW)*** </a:t>
            </a:r>
          </a:p>
          <a:p>
            <a:pPr algn="ctr">
              <a:defRPr/>
            </a:pPr>
            <a:endParaRPr lang="en-US" sz="1397" b="0" dirty="0">
              <a:latin typeface="Tahoma" panose="020B0604030504040204" pitchFamily="34" charset="0"/>
              <a:ea typeface="Tahoma" panose="020B0604030504040204" pitchFamily="34" charset="0"/>
              <a:cs typeface="Tahoma" panose="020B0604030504040204" pitchFamily="34" charset="0"/>
            </a:endParaRPr>
          </a:p>
        </p:txBody>
      </p:sp>
      <p:sp>
        <p:nvSpPr>
          <p:cNvPr id="24" name="AutoShape 19"/>
          <p:cNvSpPr>
            <a:spLocks noChangeArrowheads="1"/>
          </p:cNvSpPr>
          <p:nvPr/>
        </p:nvSpPr>
        <p:spPr bwMode="auto">
          <a:xfrm>
            <a:off x="4237113" y="1057977"/>
            <a:ext cx="1872208" cy="1436984"/>
          </a:xfrm>
          <a:prstGeom prst="roundRect">
            <a:avLst>
              <a:gd name="adj" fmla="val 16667"/>
            </a:avLst>
          </a:prstGeom>
          <a:no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lang="en-US" sz="1397" dirty="0">
                <a:latin typeface="Tahoma" panose="020B0604030504040204" pitchFamily="34" charset="0"/>
                <a:ea typeface="Tahoma" panose="020B0604030504040204" pitchFamily="34" charset="0"/>
                <a:cs typeface="Tahoma" panose="020B0604030504040204" pitchFamily="34" charset="0"/>
              </a:rPr>
              <a:t>PROJECTS UNDER </a:t>
            </a:r>
          </a:p>
          <a:p>
            <a:pPr algn="ctr">
              <a:defRPr/>
            </a:pPr>
            <a:r>
              <a:rPr lang="en-US" sz="1397" dirty="0">
                <a:latin typeface="Tahoma" panose="020B0604030504040204" pitchFamily="34" charset="0"/>
                <a:ea typeface="Tahoma" panose="020B0604030504040204" pitchFamily="34" charset="0"/>
                <a:cs typeface="Tahoma" panose="020B0604030504040204" pitchFamily="34" charset="0"/>
              </a:rPr>
              <a:t>CLEARANCE</a:t>
            </a:r>
          </a:p>
          <a:p>
            <a:pPr algn="ctr">
              <a:defRPr/>
            </a:pPr>
            <a:r>
              <a:rPr lang="en-US" sz="1397" b="0" dirty="0">
                <a:latin typeface="Tahoma" panose="020B0604030504040204" pitchFamily="34" charset="0"/>
                <a:ea typeface="Tahoma" panose="020B0604030504040204" pitchFamily="34" charset="0"/>
                <a:cs typeface="Tahoma" panose="020B0604030504040204" pitchFamily="34" charset="0"/>
              </a:rPr>
              <a:t>Hydro – 10 (7795MW)</a:t>
            </a:r>
          </a:p>
          <a:p>
            <a:pPr algn="ctr">
              <a:defRPr/>
            </a:pPr>
            <a:r>
              <a:rPr lang="en-US" sz="1397" b="0" dirty="0">
                <a:latin typeface="Tahoma" panose="020B0604030504040204" pitchFamily="34" charset="0"/>
                <a:ea typeface="Tahoma" panose="020B0604030504040204" pitchFamily="34" charset="0"/>
                <a:cs typeface="Tahoma" panose="020B0604030504040204" pitchFamily="34" charset="0"/>
              </a:rPr>
              <a:t>RE – 2 (40 MW)</a:t>
            </a:r>
          </a:p>
        </p:txBody>
      </p:sp>
      <p:sp>
        <p:nvSpPr>
          <p:cNvPr id="25" name="AutoShape 19"/>
          <p:cNvSpPr>
            <a:spLocks noChangeArrowheads="1"/>
          </p:cNvSpPr>
          <p:nvPr/>
        </p:nvSpPr>
        <p:spPr bwMode="auto">
          <a:xfrm>
            <a:off x="6181329" y="698733"/>
            <a:ext cx="1368151" cy="2344186"/>
          </a:xfrm>
          <a:prstGeom prst="roundRect">
            <a:avLst>
              <a:gd name="adj" fmla="val 16667"/>
            </a:avLst>
          </a:prstGeom>
          <a:noFill/>
          <a:ln w="9525">
            <a:noFill/>
            <a:round/>
            <a:headEnd/>
            <a:tailEnd/>
          </a:ln>
          <a:effectLst>
            <a:prstShdw prst="shdw17" dist="17961" dir="2700000">
              <a:schemeClr val="accent1">
                <a:gamma/>
                <a:shade val="60000"/>
                <a:invGamma/>
              </a:schemeClr>
            </a:prstShdw>
          </a:effectLst>
        </p:spPr>
        <p:txBody>
          <a:bodyPr wrap="none" anchor="ctr"/>
          <a:lstStyle/>
          <a:p>
            <a:pPr algn="just">
              <a:defRPr/>
            </a:pPr>
            <a:r>
              <a:rPr lang="en-US" sz="1596" dirty="0">
                <a:latin typeface="Tahoma" panose="020B0604030504040204" pitchFamily="34" charset="0"/>
                <a:ea typeface="Tahoma" panose="020B0604030504040204" pitchFamily="34" charset="0"/>
                <a:cs typeface="Tahoma" panose="020B0604030504040204" pitchFamily="34" charset="0"/>
              </a:rPr>
              <a:t>PROJECTS </a:t>
            </a:r>
          </a:p>
          <a:p>
            <a:pPr algn="just">
              <a:defRPr/>
            </a:pPr>
            <a:r>
              <a:rPr lang="en-US" sz="1596" dirty="0">
                <a:latin typeface="Tahoma" panose="020B0604030504040204" pitchFamily="34" charset="0"/>
                <a:ea typeface="Tahoma" panose="020B0604030504040204" pitchFamily="34" charset="0"/>
                <a:cs typeface="Tahoma" panose="020B0604030504040204" pitchFamily="34" charset="0"/>
              </a:rPr>
              <a:t>UNDER S&amp;I</a:t>
            </a:r>
          </a:p>
          <a:p>
            <a:pPr algn="just">
              <a:defRPr/>
            </a:pPr>
            <a:r>
              <a:rPr lang="en-US" sz="1397" b="0" dirty="0">
                <a:latin typeface="Tahoma" panose="020B0604030504040204" pitchFamily="34" charset="0"/>
                <a:ea typeface="Tahoma" panose="020B0604030504040204" pitchFamily="34" charset="0"/>
                <a:cs typeface="Tahoma" panose="020B0604030504040204" pitchFamily="34" charset="0"/>
              </a:rPr>
              <a:t>Hydro – 2</a:t>
            </a:r>
          </a:p>
        </p:txBody>
      </p:sp>
      <p:sp>
        <p:nvSpPr>
          <p:cNvPr id="28" name="TextBox 27"/>
          <p:cNvSpPr txBox="1"/>
          <p:nvPr/>
        </p:nvSpPr>
        <p:spPr>
          <a:xfrm>
            <a:off x="6516228" y="5297080"/>
            <a:ext cx="2930602" cy="39922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defRPr/>
            </a:pPr>
            <a:r>
              <a:rPr lang="en-US" sz="1996" dirty="0">
                <a:solidFill>
                  <a:schemeClr val="tx1"/>
                </a:solidFill>
                <a:latin typeface="Arial" pitchFamily="34" charset="0"/>
                <a:cs typeface="Arial" pitchFamily="34" charset="0"/>
              </a:rPr>
              <a:t>TOTAL = 20,067.2 MW</a:t>
            </a:r>
          </a:p>
        </p:txBody>
      </p:sp>
      <p:sp>
        <p:nvSpPr>
          <p:cNvPr id="32790" name="Rectangle 28"/>
          <p:cNvSpPr>
            <a:spLocks noChangeArrowheads="1"/>
          </p:cNvSpPr>
          <p:nvPr/>
        </p:nvSpPr>
        <p:spPr bwMode="auto">
          <a:xfrm>
            <a:off x="3" y="5871875"/>
            <a:ext cx="10058398" cy="783100"/>
          </a:xfrm>
          <a:prstGeom prst="rect">
            <a:avLst/>
          </a:prstGeom>
          <a:noFill/>
          <a:ln w="9525">
            <a:noFill/>
            <a:miter lim="800000"/>
            <a:headEnd/>
            <a:tailEnd/>
          </a:ln>
        </p:spPr>
        <p:txBody>
          <a:bodyPr wrap="square">
            <a:spAutoFit/>
          </a:bodyPr>
          <a:lstStyle/>
          <a:p>
            <a:pPr>
              <a:defRPr/>
            </a:pPr>
            <a:r>
              <a:rPr lang="en-US" altLang="en-US" sz="1497" dirty="0">
                <a:latin typeface="Garamond" panose="02020404030301010803" pitchFamily="18" charset="0"/>
              </a:rPr>
              <a:t>*     Including JV (1520 MW: Indri </a:t>
            </a:r>
            <a:r>
              <a:rPr lang="en-US" altLang="en-US" sz="1497" dirty="0" err="1">
                <a:latin typeface="Garamond" panose="02020404030301010803" pitchFamily="18" charset="0"/>
              </a:rPr>
              <a:t>Sagar</a:t>
            </a:r>
            <a:r>
              <a:rPr lang="en-US" altLang="en-US" sz="1497" dirty="0">
                <a:latin typeface="Garamond" panose="02020404030301010803" pitchFamily="18" charset="0"/>
              </a:rPr>
              <a:t>- 1000 MW , </a:t>
            </a:r>
            <a:r>
              <a:rPr lang="en-US" altLang="en-US" sz="1497" dirty="0" err="1">
                <a:latin typeface="Garamond" panose="02020404030301010803" pitchFamily="18" charset="0"/>
              </a:rPr>
              <a:t>Omkareshwar</a:t>
            </a:r>
            <a:r>
              <a:rPr lang="en-US" altLang="en-US" sz="1497" dirty="0">
                <a:latin typeface="Garamond" panose="02020404030301010803" pitchFamily="18" charset="0"/>
              </a:rPr>
              <a:t>- 520 MW))</a:t>
            </a:r>
          </a:p>
          <a:p>
            <a:pPr>
              <a:defRPr/>
            </a:pPr>
            <a:r>
              <a:rPr lang="en-US" altLang="en-US" sz="1497" dirty="0">
                <a:latin typeface="Garamond" panose="02020404030301010803" pitchFamily="18" charset="0"/>
              </a:rPr>
              <a:t>**   Including JV(1000 MW of </a:t>
            </a:r>
            <a:r>
              <a:rPr lang="en-US" altLang="en-US" sz="1497" dirty="0" err="1">
                <a:latin typeface="Garamond" panose="02020404030301010803" pitchFamily="18" charset="0"/>
              </a:rPr>
              <a:t>Pakal</a:t>
            </a:r>
            <a:r>
              <a:rPr lang="en-US" altLang="en-US" sz="1497" dirty="0">
                <a:latin typeface="Garamond" panose="02020404030301010803" pitchFamily="18" charset="0"/>
              </a:rPr>
              <a:t> </a:t>
            </a:r>
            <a:r>
              <a:rPr lang="en-US" altLang="en-US" sz="1497" dirty="0" err="1">
                <a:latin typeface="Garamond" panose="02020404030301010803" pitchFamily="18" charset="0"/>
              </a:rPr>
              <a:t>Dul</a:t>
            </a:r>
            <a:r>
              <a:rPr lang="en-US" altLang="en-US" sz="1497" dirty="0">
                <a:latin typeface="Garamond" panose="02020404030301010803" pitchFamily="18" charset="0"/>
              </a:rPr>
              <a:t> HE Project) .</a:t>
            </a:r>
          </a:p>
          <a:p>
            <a:pPr>
              <a:defRPr/>
            </a:pPr>
            <a:r>
              <a:rPr lang="en-US" altLang="en-US" sz="1497" dirty="0">
                <a:latin typeface="Garamond" panose="02020404030301010803" pitchFamily="18" charset="0"/>
              </a:rPr>
              <a:t>Note:  NHPC has also added 1006.2 </a:t>
            </a:r>
            <a:r>
              <a:rPr lang="en-US" altLang="en-US" sz="1497" dirty="0" err="1">
                <a:latin typeface="Garamond" panose="02020404030301010803" pitchFamily="18" charset="0"/>
              </a:rPr>
              <a:t>kWp</a:t>
            </a:r>
            <a:r>
              <a:rPr lang="en-US" altLang="en-US" sz="1497" dirty="0">
                <a:latin typeface="Garamond" panose="02020404030301010803" pitchFamily="18" charset="0"/>
              </a:rPr>
              <a:t> rooftop grid connected solar power plants. </a:t>
            </a:r>
          </a:p>
        </p:txBody>
      </p:sp>
      <p:sp>
        <p:nvSpPr>
          <p:cNvPr id="27" name="Line 10"/>
          <p:cNvSpPr>
            <a:spLocks noChangeShapeType="1"/>
          </p:cNvSpPr>
          <p:nvPr/>
        </p:nvSpPr>
        <p:spPr bwMode="auto">
          <a:xfrm flipH="1" flipV="1">
            <a:off x="185323" y="626884"/>
            <a:ext cx="9596406" cy="45253"/>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sz="2395"/>
          </a:p>
        </p:txBody>
      </p:sp>
      <p:sp>
        <p:nvSpPr>
          <p:cNvPr id="29" name="AutoShape 19"/>
          <p:cNvSpPr>
            <a:spLocks noChangeArrowheads="1"/>
          </p:cNvSpPr>
          <p:nvPr/>
        </p:nvSpPr>
        <p:spPr bwMode="auto">
          <a:xfrm>
            <a:off x="8125545" y="1057975"/>
            <a:ext cx="1656184" cy="1293286"/>
          </a:xfrm>
          <a:prstGeom prst="roundRect">
            <a:avLst>
              <a:gd name="adj" fmla="val 16667"/>
            </a:avLst>
          </a:prstGeom>
          <a:noFill/>
          <a:ln w="9525">
            <a:noFill/>
            <a:round/>
            <a:headEnd/>
            <a:tailEnd/>
          </a:ln>
          <a:effectLst>
            <a:prstShdw prst="shdw17" dist="17961" dir="2700000">
              <a:schemeClr val="accent1">
                <a:gamma/>
                <a:shade val="60000"/>
                <a:invGamma/>
              </a:schemeClr>
            </a:prstShdw>
          </a:effectLst>
        </p:spPr>
        <p:txBody>
          <a:bodyPr wrap="none" anchor="ctr"/>
          <a:lstStyle/>
          <a:p>
            <a:pPr algn="ctr">
              <a:defRPr/>
            </a:pPr>
            <a:r>
              <a:rPr lang="en-US" sz="1397" dirty="0">
                <a:latin typeface="Tahoma" panose="020B0604030504040204" pitchFamily="34" charset="0"/>
                <a:ea typeface="Tahoma" panose="020B0604030504040204" pitchFamily="34" charset="0"/>
                <a:cs typeface="Tahoma" panose="020B0604030504040204" pitchFamily="34" charset="0"/>
              </a:rPr>
              <a:t>PROJECTS </a:t>
            </a:r>
          </a:p>
          <a:p>
            <a:pPr algn="ctr">
              <a:defRPr/>
            </a:pPr>
            <a:r>
              <a:rPr lang="en-US" sz="1397" dirty="0">
                <a:latin typeface="Tahoma" panose="020B0604030504040204" pitchFamily="34" charset="0"/>
                <a:ea typeface="Tahoma" panose="020B0604030504040204" pitchFamily="34" charset="0"/>
                <a:cs typeface="Tahoma" panose="020B0604030504040204" pitchFamily="34" charset="0"/>
              </a:rPr>
              <a:t>UNDER </a:t>
            </a:r>
          </a:p>
          <a:p>
            <a:pPr algn="ctr">
              <a:defRPr/>
            </a:pPr>
            <a:r>
              <a:rPr lang="en-US" sz="1397" dirty="0">
                <a:latin typeface="Tahoma" panose="020B0604030504040204" pitchFamily="34" charset="0"/>
                <a:ea typeface="Tahoma" panose="020B0604030504040204" pitchFamily="34" charset="0"/>
                <a:cs typeface="Tahoma" panose="020B0604030504040204" pitchFamily="34" charset="0"/>
              </a:rPr>
              <a:t>PRE S&amp;I</a:t>
            </a:r>
          </a:p>
          <a:p>
            <a:pPr algn="ctr">
              <a:defRPr/>
            </a:pPr>
            <a:r>
              <a:rPr lang="en-US" sz="1397" b="0" dirty="0">
                <a:latin typeface="Tahoma" panose="020B0604030504040204" pitchFamily="34" charset="0"/>
                <a:ea typeface="Tahoma" panose="020B0604030504040204" pitchFamily="34" charset="0"/>
                <a:cs typeface="Tahoma" panose="020B0604030504040204" pitchFamily="34" charset="0"/>
              </a:rPr>
              <a:t>Hydro – 3</a:t>
            </a:r>
          </a:p>
        </p:txBody>
      </p:sp>
      <p:sp>
        <p:nvSpPr>
          <p:cNvPr id="33" name="Line 10"/>
          <p:cNvSpPr>
            <a:spLocks noChangeShapeType="1"/>
          </p:cNvSpPr>
          <p:nvPr/>
        </p:nvSpPr>
        <p:spPr bwMode="auto">
          <a:xfrm>
            <a:off x="8053536" y="672135"/>
            <a:ext cx="0" cy="3475357"/>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sz="2395"/>
          </a:p>
        </p:txBody>
      </p:sp>
      <p:sp>
        <p:nvSpPr>
          <p:cNvPr id="35" name="AutoShape 6"/>
          <p:cNvSpPr>
            <a:spLocks noChangeArrowheads="1"/>
          </p:cNvSpPr>
          <p:nvPr/>
        </p:nvSpPr>
        <p:spPr bwMode="auto">
          <a:xfrm>
            <a:off x="8053537" y="3285302"/>
            <a:ext cx="1728192" cy="1293286"/>
          </a:xfrm>
          <a:prstGeom prst="cube">
            <a:avLst>
              <a:gd name="adj" fmla="val 25000"/>
            </a:avLst>
          </a:prstGeom>
          <a:blipFill>
            <a:blip r:embed="rId3" cstate="print"/>
            <a:tile tx="0" ty="0" sx="100000" sy="100000" flip="none" algn="tl"/>
          </a:blip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defRPr/>
            </a:pPr>
            <a:r>
              <a:rPr lang="en-US" sz="1996" dirty="0">
                <a:latin typeface="Arial" pitchFamily="34" charset="0"/>
              </a:rPr>
              <a:t>581 MW</a:t>
            </a:r>
          </a:p>
        </p:txBody>
      </p:sp>
      <p:sp>
        <p:nvSpPr>
          <p:cNvPr id="30" name="Rectangle 7"/>
          <p:cNvSpPr>
            <a:spLocks noChangeArrowheads="1"/>
          </p:cNvSpPr>
          <p:nvPr/>
        </p:nvSpPr>
        <p:spPr bwMode="auto">
          <a:xfrm>
            <a:off x="-1" y="7561"/>
            <a:ext cx="9272590" cy="584775"/>
          </a:xfrm>
          <a:prstGeom prst="rect">
            <a:avLst/>
          </a:prstGeom>
          <a:noFill/>
        </p:spPr>
        <p:txBody>
          <a:bodyPr wrap="square" rtlCol="0">
            <a:spAutoFit/>
          </a:bodyPr>
          <a:lstStyle/>
          <a:p>
            <a:pPr algn="ctr"/>
            <a:r>
              <a:rPr lang="en-US" sz="3200" dirty="0">
                <a:solidFill>
                  <a:srgbClr val="990033"/>
                </a:solidFill>
                <a:latin typeface="Arial Black" pitchFamily="34" charset="0"/>
              </a:rPr>
              <a:t>NHPC -TODAY</a:t>
            </a:r>
          </a:p>
        </p:txBody>
      </p:sp>
    </p:spTree>
    <p:extLst>
      <p:ext uri="{BB962C8B-B14F-4D97-AF65-F5344CB8AC3E}">
        <p14:creationId xmlns:p14="http://schemas.microsoft.com/office/powerpoint/2010/main" xmlns="" val="2013290131"/>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7600950" y="4191000"/>
            <a:ext cx="2819400" cy="2057400"/>
          </a:xfrm>
          <a:prstGeom prst="rect">
            <a:avLst/>
          </a:prstGeom>
        </p:spPr>
        <p:txBody>
          <a:bodyPr lIns="92062" tIns="46031" rIns="92062" bIns="46031">
            <a:normAutofit/>
          </a:bodyPr>
          <a:lstStyle/>
          <a:p>
            <a:pPr marL="400050" indent="-400050" algn="just" defTabSz="912813" eaLnBrk="1" fontAlgn="auto" hangingPunct="1">
              <a:lnSpc>
                <a:spcPct val="175000"/>
              </a:lnSpc>
              <a:spcBef>
                <a:spcPct val="80000"/>
              </a:spcBef>
              <a:spcAft>
                <a:spcPts val="0"/>
              </a:spcAft>
              <a:buClr>
                <a:srgbClr val="002060"/>
              </a:buClr>
              <a:buSzPct val="80000"/>
              <a:buFont typeface="Arial" pitchFamily="34" charset="0"/>
              <a:buChar char="•"/>
              <a:tabLst>
                <a:tab pos="4565650" algn="l"/>
                <a:tab pos="4684713" algn="l"/>
              </a:tabLst>
              <a:defRPr/>
            </a:pPr>
            <a:endParaRPr lang="en-GB" dirty="0">
              <a:solidFill>
                <a:srgbClr val="002060"/>
              </a:solidFill>
              <a:latin typeface="+mn-lt"/>
            </a:endParaRPr>
          </a:p>
        </p:txBody>
      </p:sp>
      <p:sp>
        <p:nvSpPr>
          <p:cNvPr id="23558" name="Rectangle 8"/>
          <p:cNvSpPr>
            <a:spLocks noChangeArrowheads="1"/>
          </p:cNvSpPr>
          <p:nvPr/>
        </p:nvSpPr>
        <p:spPr bwMode="auto">
          <a:xfrm>
            <a:off x="0" y="871746"/>
            <a:ext cx="4191000" cy="5986254"/>
          </a:xfrm>
          <a:prstGeom prst="rect">
            <a:avLst/>
          </a:prstGeom>
          <a:noFill/>
          <a:ln w="9525">
            <a:noFill/>
            <a:miter lim="800000"/>
            <a:headEnd/>
            <a:tailEnd/>
          </a:ln>
        </p:spPr>
        <p:txBody>
          <a:bodyPr wrap="square">
            <a:spAutoFit/>
          </a:bodyPr>
          <a:lstStyle/>
          <a:p>
            <a:pPr marL="273050" indent="-273050" algn="just">
              <a:spcAft>
                <a:spcPts val="600"/>
              </a:spcAft>
              <a:buFont typeface="Wingdings" pitchFamily="2" charset="2"/>
              <a:buChar char="v"/>
            </a:pPr>
            <a:r>
              <a:rPr lang="en-US" sz="1600" dirty="0" smtClean="0">
                <a:solidFill>
                  <a:srgbClr val="DB93FF"/>
                </a:solidFill>
                <a:latin typeface="Arial Black" pitchFamily="34" charset="0"/>
              </a:rPr>
              <a:t>22 POWER STATIONS</a:t>
            </a:r>
          </a:p>
          <a:p>
            <a:pPr marL="627063" algn="just">
              <a:spcAft>
                <a:spcPts val="600"/>
              </a:spcAft>
              <a:buFont typeface="Arial" panose="020B0604020202020204" pitchFamily="34" charset="0"/>
              <a:buChar char="•"/>
            </a:pPr>
            <a:r>
              <a:rPr lang="en-US" sz="1600" dirty="0" smtClean="0">
                <a:solidFill>
                  <a:srgbClr val="DB93FF"/>
                </a:solidFill>
                <a:latin typeface="Arial Black" pitchFamily="34" charset="0"/>
              </a:rPr>
              <a:t> HYDRO </a:t>
            </a:r>
            <a:r>
              <a:rPr lang="en-US" sz="1600" dirty="0">
                <a:solidFill>
                  <a:srgbClr val="DB93FF"/>
                </a:solidFill>
                <a:latin typeface="Arial Black" pitchFamily="34" charset="0"/>
              </a:rPr>
              <a:t>– </a:t>
            </a:r>
            <a:r>
              <a:rPr lang="en-US" sz="1600" dirty="0" smtClean="0">
                <a:solidFill>
                  <a:srgbClr val="DB93FF"/>
                </a:solidFill>
                <a:latin typeface="Arial Black" pitchFamily="34" charset="0"/>
              </a:rPr>
              <a:t>21</a:t>
            </a:r>
            <a:endParaRPr lang="en-US" sz="1600" dirty="0">
              <a:solidFill>
                <a:srgbClr val="DB93FF"/>
              </a:solidFill>
              <a:latin typeface="Arial Black" pitchFamily="34" charset="0"/>
            </a:endParaRPr>
          </a:p>
          <a:p>
            <a:pPr marL="627063" algn="just">
              <a:spcAft>
                <a:spcPts val="600"/>
              </a:spcAft>
              <a:buFont typeface="Arial" panose="020B0604020202020204" pitchFamily="34" charset="0"/>
              <a:buChar char="•"/>
            </a:pPr>
            <a:r>
              <a:rPr lang="en-US" sz="1600" dirty="0">
                <a:solidFill>
                  <a:srgbClr val="DB93FF"/>
                </a:solidFill>
                <a:latin typeface="Arial Black" pitchFamily="34" charset="0"/>
              </a:rPr>
              <a:t> WIND – 01</a:t>
            </a:r>
          </a:p>
          <a:p>
            <a:pPr algn="just">
              <a:spcAft>
                <a:spcPts val="600"/>
              </a:spcAft>
            </a:pPr>
            <a:endParaRPr lang="en-US" sz="1600" dirty="0">
              <a:solidFill>
                <a:srgbClr val="7030A0"/>
              </a:solidFill>
              <a:latin typeface="Arial Black" pitchFamily="34" charset="0"/>
            </a:endParaRPr>
          </a:p>
          <a:p>
            <a:pPr marL="273050" indent="-273050">
              <a:spcAft>
                <a:spcPts val="600"/>
              </a:spcAft>
              <a:buFont typeface="Wingdings" pitchFamily="2" charset="2"/>
              <a:buChar char="v"/>
            </a:pPr>
            <a:r>
              <a:rPr lang="en-US" sz="1600" dirty="0" smtClean="0">
                <a:solidFill>
                  <a:srgbClr val="0033CC"/>
                </a:solidFill>
                <a:latin typeface="Arial Black" pitchFamily="34" charset="0"/>
              </a:rPr>
              <a:t>03 HYDROPROJECTS UNDER CONSTRUCTION</a:t>
            </a:r>
          </a:p>
          <a:p>
            <a:pPr marL="273050" indent="-273050">
              <a:spcAft>
                <a:spcPts val="600"/>
              </a:spcAft>
            </a:pPr>
            <a:endParaRPr lang="en-US" sz="1600" dirty="0" smtClean="0">
              <a:solidFill>
                <a:srgbClr val="3333FF"/>
              </a:solidFill>
              <a:latin typeface="Arial Black" pitchFamily="34" charset="0"/>
            </a:endParaRPr>
          </a:p>
          <a:p>
            <a:pPr marL="342900" indent="-342900">
              <a:spcAft>
                <a:spcPts val="600"/>
              </a:spcAft>
              <a:buFont typeface="Wingdings" pitchFamily="2" charset="2"/>
              <a:buChar char="v"/>
            </a:pPr>
            <a:r>
              <a:rPr lang="en-US" sz="1600" dirty="0" smtClean="0">
                <a:latin typeface="Arial Black" pitchFamily="34" charset="0"/>
              </a:rPr>
              <a:t>PROJECTS UNDER </a:t>
            </a:r>
          </a:p>
          <a:p>
            <a:pPr>
              <a:spcAft>
                <a:spcPts val="600"/>
              </a:spcAft>
            </a:pPr>
            <a:r>
              <a:rPr lang="en-US" sz="1600" dirty="0" smtClean="0">
                <a:latin typeface="Arial Black" pitchFamily="34" charset="0"/>
              </a:rPr>
              <a:t>     CLEARANCE/ CONSIDERATION</a:t>
            </a:r>
          </a:p>
          <a:p>
            <a:pPr marL="342900" indent="284163">
              <a:spcAft>
                <a:spcPts val="600"/>
              </a:spcAft>
              <a:buFont typeface="Arial" pitchFamily="34" charset="0"/>
              <a:buChar char="•"/>
            </a:pPr>
            <a:r>
              <a:rPr lang="en-US" sz="1600" dirty="0" smtClean="0">
                <a:latin typeface="Arial Black" pitchFamily="34" charset="0"/>
              </a:rPr>
              <a:t>10 HYDRO</a:t>
            </a:r>
          </a:p>
          <a:p>
            <a:pPr marL="342900" indent="284163">
              <a:spcAft>
                <a:spcPts val="600"/>
              </a:spcAft>
              <a:buFont typeface="Arial" pitchFamily="34" charset="0"/>
              <a:buChar char="•"/>
            </a:pPr>
            <a:r>
              <a:rPr lang="en-US" sz="1600" dirty="0" smtClean="0">
                <a:latin typeface="Arial Black" pitchFamily="34" charset="0"/>
              </a:rPr>
              <a:t>  1 THERMAL</a:t>
            </a:r>
          </a:p>
          <a:p>
            <a:pPr marL="342900" indent="284163">
              <a:spcAft>
                <a:spcPts val="600"/>
              </a:spcAft>
              <a:buFont typeface="Arial" pitchFamily="34" charset="0"/>
              <a:buChar char="•"/>
            </a:pPr>
            <a:r>
              <a:rPr lang="en-US" sz="1600" dirty="0" smtClean="0">
                <a:latin typeface="Arial Black" pitchFamily="34" charset="0"/>
              </a:rPr>
              <a:t>  3 RE </a:t>
            </a:r>
          </a:p>
          <a:p>
            <a:pPr marL="450850" algn="just">
              <a:spcAft>
                <a:spcPts val="600"/>
              </a:spcAft>
            </a:pPr>
            <a:endParaRPr lang="en-US" sz="1600" dirty="0">
              <a:latin typeface="Arial Black" pitchFamily="34" charset="0"/>
            </a:endParaRPr>
          </a:p>
          <a:p>
            <a:pPr marL="342900" indent="-342900" algn="just">
              <a:spcAft>
                <a:spcPts val="600"/>
              </a:spcAft>
              <a:buFont typeface="Wingdings" pitchFamily="2" charset="2"/>
              <a:buChar char="v"/>
            </a:pPr>
            <a:r>
              <a:rPr lang="en-US" sz="1600" dirty="0" smtClean="0">
                <a:solidFill>
                  <a:srgbClr val="008000"/>
                </a:solidFill>
                <a:latin typeface="Arial Black" pitchFamily="34" charset="0"/>
              </a:rPr>
              <a:t>06 PROJECTS UNDER S&amp;I</a:t>
            </a:r>
          </a:p>
          <a:p>
            <a:pPr algn="just">
              <a:spcAft>
                <a:spcPts val="600"/>
              </a:spcAft>
            </a:pPr>
            <a:endParaRPr lang="en-US" sz="1600" dirty="0" smtClean="0">
              <a:solidFill>
                <a:srgbClr val="009900"/>
              </a:solidFill>
              <a:latin typeface="Arial Black" pitchFamily="34" charset="0"/>
            </a:endParaRPr>
          </a:p>
          <a:p>
            <a:pPr marL="342900" indent="-342900" algn="just">
              <a:spcAft>
                <a:spcPts val="600"/>
              </a:spcAft>
              <a:buFont typeface="Wingdings" pitchFamily="2" charset="2"/>
              <a:buChar char="v"/>
            </a:pPr>
            <a:r>
              <a:rPr lang="en-US" sz="1600" dirty="0" smtClean="0">
                <a:latin typeface="Arial Black" pitchFamily="34" charset="0"/>
              </a:rPr>
              <a:t>05 PROJECTS COMPLETED </a:t>
            </a:r>
          </a:p>
          <a:p>
            <a:pPr marL="347663" indent="-347663">
              <a:spcAft>
                <a:spcPts val="600"/>
              </a:spcAft>
            </a:pPr>
            <a:r>
              <a:rPr lang="en-US" sz="1600" dirty="0">
                <a:latin typeface="Arial Black" pitchFamily="34" charset="0"/>
              </a:rPr>
              <a:t> </a:t>
            </a:r>
            <a:r>
              <a:rPr lang="en-US" sz="1600" dirty="0" smtClean="0">
                <a:latin typeface="Arial Black" pitchFamily="34" charset="0"/>
              </a:rPr>
              <a:t>    DEPOSIT/TURNKEY BASIS</a:t>
            </a:r>
          </a:p>
          <a:p>
            <a:pPr algn="just">
              <a:spcAft>
                <a:spcPts val="600"/>
              </a:spcAft>
            </a:pPr>
            <a:endParaRPr lang="en-US" sz="1600" dirty="0">
              <a:solidFill>
                <a:schemeClr val="tx2">
                  <a:lumMod val="60000"/>
                  <a:lumOff val="40000"/>
                </a:schemeClr>
              </a:solidFill>
              <a:latin typeface="Arial Black" pitchFamily="34" charset="0"/>
            </a:endParaRPr>
          </a:p>
          <a:p>
            <a:pPr algn="just">
              <a:spcAft>
                <a:spcPts val="600"/>
              </a:spcAft>
            </a:pPr>
            <a:endParaRPr lang="en-US" sz="1000" dirty="0">
              <a:solidFill>
                <a:schemeClr val="tx2">
                  <a:lumMod val="60000"/>
                  <a:lumOff val="40000"/>
                </a:schemeClr>
              </a:solidFill>
              <a:latin typeface="Arial Black" pitchFamily="34" charset="0"/>
            </a:endParaRPr>
          </a:p>
        </p:txBody>
      </p:sp>
      <p:pic>
        <p:nvPicPr>
          <p:cNvPr id="23559" name="Picture 7" descr="NHPC_Logo.svg.png"/>
          <p:cNvPicPr>
            <a:picLocks noChangeAspect="1"/>
          </p:cNvPicPr>
          <p:nvPr/>
        </p:nvPicPr>
        <p:blipFill>
          <a:blip r:embed="rId3"/>
          <a:srcRect/>
          <a:stretch>
            <a:fillRect/>
          </a:stretch>
        </p:blipFill>
        <p:spPr bwMode="auto">
          <a:xfrm>
            <a:off x="8907463" y="0"/>
            <a:ext cx="1150937" cy="685800"/>
          </a:xfrm>
          <a:prstGeom prst="rect">
            <a:avLst/>
          </a:prstGeom>
          <a:noFill/>
          <a:ln w="9525">
            <a:noFill/>
            <a:miter lim="800000"/>
            <a:headEnd/>
            <a:tailEnd/>
          </a:ln>
        </p:spPr>
      </p:pic>
      <p:pic>
        <p:nvPicPr>
          <p:cNvPr id="13" name="Picture 12" descr="Power Map 3.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661048" y="0"/>
            <a:ext cx="6397352" cy="6858000"/>
          </a:xfrm>
          <a:prstGeom prst="rect">
            <a:avLst/>
          </a:prstGeom>
        </p:spPr>
      </p:pic>
      <p:sp>
        <p:nvSpPr>
          <p:cNvPr id="7" name="Rectangle 2"/>
          <p:cNvSpPr txBox="1">
            <a:spLocks noChangeArrowheads="1"/>
          </p:cNvSpPr>
          <p:nvPr/>
        </p:nvSpPr>
        <p:spPr bwMode="auto">
          <a:xfrm>
            <a:off x="-83368" y="1281"/>
            <a:ext cx="5760640" cy="584775"/>
          </a:xfrm>
          <a:prstGeom prst="rect">
            <a:avLst/>
          </a:prstGeom>
          <a:noFill/>
          <a:extLst/>
        </p:spPr>
        <p:txBody>
          <a:bodyPr wrap="square" rtlCol="0">
            <a:spAutoFit/>
          </a:bodyPr>
          <a:lstStyle>
            <a:defPPr>
              <a:defRPr lang="en-US"/>
            </a:defPPr>
            <a:lvl1pPr algn="ctr">
              <a:defRPr sz="3600">
                <a:solidFill>
                  <a:srgbClr val="990033"/>
                </a:solidFill>
                <a:latin typeface="Arial Black" pitchFamily="34" charset="0"/>
              </a:defRPr>
            </a:lvl1pPr>
          </a:lstStyle>
          <a:p>
            <a:r>
              <a:rPr lang="en-GB" sz="3200" dirty="0"/>
              <a:t>POWER MAP OF NHPC</a:t>
            </a:r>
            <a:endParaRPr lang="en-US" sz="3200" dirty="0"/>
          </a:p>
        </p:txBody>
      </p:sp>
      <p:pic>
        <p:nvPicPr>
          <p:cNvPr id="14" name="Picture 9" descr="NHPC_Logo.svg.png"/>
          <p:cNvPicPr>
            <a:picLocks noChangeAspect="1"/>
          </p:cNvPicPr>
          <p:nvPr/>
        </p:nvPicPr>
        <p:blipFill>
          <a:blip r:embed="rId5" cstate="print"/>
          <a:srcRect/>
          <a:stretch>
            <a:fillRect/>
          </a:stretch>
        </p:blipFill>
        <p:spPr bwMode="auto">
          <a:xfrm>
            <a:off x="9349680" y="0"/>
            <a:ext cx="708720" cy="422590"/>
          </a:xfrm>
          <a:prstGeom prst="rect">
            <a:avLst/>
          </a:prstGeom>
          <a:noFill/>
          <a:ln w="9525">
            <a:noFill/>
            <a:miter lim="800000"/>
            <a:headEnd/>
            <a:tailEnd/>
          </a:ln>
        </p:spPr>
      </p:pic>
      <p:sp>
        <p:nvSpPr>
          <p:cNvPr id="3" name="Slide Number Placeholder 2"/>
          <p:cNvSpPr>
            <a:spLocks noGrp="1"/>
          </p:cNvSpPr>
          <p:nvPr>
            <p:ph type="sldNum" sz="quarter" idx="12"/>
          </p:nvPr>
        </p:nvSpPr>
        <p:spPr>
          <a:xfrm>
            <a:off x="9115425" y="6357938"/>
            <a:ext cx="838200" cy="365125"/>
          </a:xfrm>
        </p:spPr>
        <p:txBody>
          <a:bodyPr/>
          <a:lstStyle/>
          <a:p>
            <a:pPr>
              <a:defRPr/>
            </a:pPr>
            <a:fld id="{5C21A3EB-DF8A-4991-899D-2F4718122FB0}" type="slidenum">
              <a:rPr lang="en-IN" smtClean="0"/>
              <a:pPr>
                <a:defRPr/>
              </a:pPr>
              <a:t>4</a:t>
            </a:fld>
            <a:endParaRPr lang="en-IN"/>
          </a:p>
        </p:txBody>
      </p:sp>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036612190"/>
              </p:ext>
            </p:extLst>
          </p:nvPr>
        </p:nvGraphicFramePr>
        <p:xfrm>
          <a:off x="2" y="646331"/>
          <a:ext cx="10058397" cy="5879013"/>
        </p:xfrm>
        <a:graphic>
          <a:graphicData uri="http://schemas.openxmlformats.org/drawingml/2006/table">
            <a:tbl>
              <a:tblPr firstRow="1" bandRow="1">
                <a:tableStyleId>{5940675A-B579-460E-94D1-54222C63F5DA}</a:tableStyleId>
              </a:tblPr>
              <a:tblGrid>
                <a:gridCol w="586740">
                  <a:extLst>
                    <a:ext uri="{9D8B030D-6E8A-4147-A177-3AD203B41FA5}">
                      <a16:colId xmlns:a16="http://schemas.microsoft.com/office/drawing/2014/main" xmlns="" val="20000"/>
                    </a:ext>
                  </a:extLst>
                </a:gridCol>
                <a:gridCol w="3562764">
                  <a:extLst>
                    <a:ext uri="{9D8B030D-6E8A-4147-A177-3AD203B41FA5}">
                      <a16:colId xmlns:a16="http://schemas.microsoft.com/office/drawing/2014/main" xmlns="" val="20001"/>
                    </a:ext>
                  </a:extLst>
                </a:gridCol>
                <a:gridCol w="1214973">
                  <a:extLst>
                    <a:ext uri="{9D8B030D-6E8A-4147-A177-3AD203B41FA5}">
                      <a16:colId xmlns:a16="http://schemas.microsoft.com/office/drawing/2014/main" xmlns="" val="20002"/>
                    </a:ext>
                  </a:extLst>
                </a:gridCol>
                <a:gridCol w="1424940">
                  <a:extLst>
                    <a:ext uri="{9D8B030D-6E8A-4147-A177-3AD203B41FA5}">
                      <a16:colId xmlns:a16="http://schemas.microsoft.com/office/drawing/2014/main" xmlns="" val="20003"/>
                    </a:ext>
                  </a:extLst>
                </a:gridCol>
                <a:gridCol w="1687748">
                  <a:extLst>
                    <a:ext uri="{9D8B030D-6E8A-4147-A177-3AD203B41FA5}">
                      <a16:colId xmlns:a16="http://schemas.microsoft.com/office/drawing/2014/main" xmlns="" val="20004"/>
                    </a:ext>
                  </a:extLst>
                </a:gridCol>
                <a:gridCol w="1581232">
                  <a:extLst>
                    <a:ext uri="{9D8B030D-6E8A-4147-A177-3AD203B41FA5}">
                      <a16:colId xmlns:a16="http://schemas.microsoft.com/office/drawing/2014/main" xmlns="" val="20005"/>
                    </a:ext>
                  </a:extLst>
                </a:gridCol>
              </a:tblGrid>
              <a:tr h="368780">
                <a:tc rowSpan="2">
                  <a:txBody>
                    <a:bodyPr/>
                    <a:lstStyle/>
                    <a:p>
                      <a:pPr algn="ctr" fontAlgn="t"/>
                      <a:r>
                        <a:rPr lang="en-US" sz="2000" b="1" u="none" strike="noStrike" dirty="0" smtClean="0">
                          <a:effectLst/>
                          <a:latin typeface="Arial" panose="020B0604020202020204" pitchFamily="34" charset="0"/>
                          <a:cs typeface="Arial" panose="020B0604020202020204" pitchFamily="34" charset="0"/>
                        </a:rPr>
                        <a:t>SN</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rowSpan="2">
                  <a:txBody>
                    <a:bodyPr/>
                    <a:lstStyle/>
                    <a:p>
                      <a:pPr algn="ctr" fontAlgn="t"/>
                      <a:r>
                        <a:rPr lang="en-US" sz="2000" b="1" u="none" strike="noStrike" dirty="0">
                          <a:effectLst/>
                          <a:latin typeface="Arial" panose="020B0604020202020204" pitchFamily="34" charset="0"/>
                          <a:cs typeface="Arial" panose="020B0604020202020204" pitchFamily="34" charset="0"/>
                        </a:rPr>
                        <a:t>e-procurement </a:t>
                      </a:r>
                      <a:r>
                        <a:rPr lang="en-US" sz="2000" b="1" u="none" strike="noStrike" dirty="0" smtClean="0">
                          <a:effectLst/>
                          <a:latin typeface="Arial" panose="020B0604020202020204" pitchFamily="34" charset="0"/>
                          <a:cs typeface="Arial" panose="020B0604020202020204" pitchFamily="34" charset="0"/>
                        </a:rPr>
                        <a:t>Service Hired </a:t>
                      </a:r>
                      <a:r>
                        <a:rPr lang="en-US" sz="2000" b="1" u="none" strike="noStrike" dirty="0">
                          <a:effectLst/>
                          <a:latin typeface="Arial" panose="020B0604020202020204" pitchFamily="34" charset="0"/>
                          <a:cs typeface="Arial" panose="020B0604020202020204" pitchFamily="34" charset="0"/>
                        </a:rPr>
                        <a:t>from</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gridSpan="3">
                  <a:txBody>
                    <a:bodyPr/>
                    <a:lstStyle/>
                    <a:p>
                      <a:pPr algn="ctr" fontAlgn="t"/>
                      <a:r>
                        <a:rPr lang="en-US" sz="2000" b="1" u="none" strike="noStrike" dirty="0">
                          <a:effectLst/>
                          <a:latin typeface="Arial" panose="020B0604020202020204" pitchFamily="34" charset="0"/>
                          <a:cs typeface="Arial" panose="020B0604020202020204" pitchFamily="34" charset="0"/>
                        </a:rPr>
                        <a:t>Effective date </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tc hMerge="1">
                  <a:txBody>
                    <a:bodyPr/>
                    <a:lstStyle/>
                    <a:p>
                      <a:pPr algn="ctr" fontAlgn="t"/>
                      <a:endParaRPr lang="en-US" sz="2400" b="1" i="0" u="none" strike="noStrike" dirty="0">
                        <a:solidFill>
                          <a:srgbClr val="000000"/>
                        </a:solidFill>
                        <a:effectLst/>
                        <a:latin typeface="Calibri"/>
                      </a:endParaRPr>
                    </a:p>
                  </a:txBody>
                  <a:tcPr marL="9525" marR="9525" marT="9525" marB="0"/>
                </a:tc>
                <a:tc rowSpan="2">
                  <a:txBody>
                    <a:bodyPr/>
                    <a:lstStyle/>
                    <a:p>
                      <a:pPr algn="ctr" fontAlgn="t"/>
                      <a:r>
                        <a:rPr lang="en-US" sz="2000" b="1" u="none" strike="noStrike" dirty="0">
                          <a:effectLst/>
                          <a:latin typeface="Arial" panose="020B0604020202020204" pitchFamily="34" charset="0"/>
                          <a:cs typeface="Arial" panose="020B0604020202020204" pitchFamily="34" charset="0"/>
                        </a:rPr>
                        <a:t>Nos. of Tenders published </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718841">
                <a:tc vMerge="1">
                  <a:txBody>
                    <a:bodyPr/>
                    <a:lstStyle/>
                    <a:p>
                      <a:endParaRPr lang="en-US"/>
                    </a:p>
                  </a:txBody>
                  <a:tcPr/>
                </a:tc>
                <a:tc vMerge="1">
                  <a:txBody>
                    <a:bodyPr/>
                    <a:lstStyle/>
                    <a:p>
                      <a:endParaRPr lang="en-US"/>
                    </a:p>
                  </a:txBody>
                  <a:tcPr/>
                </a:tc>
                <a:tc>
                  <a:txBody>
                    <a:bodyPr/>
                    <a:lstStyle/>
                    <a:p>
                      <a:pPr algn="ctr" fontAlgn="t"/>
                      <a:r>
                        <a:rPr lang="en-US" sz="2000" b="1" u="none" strike="noStrike" dirty="0">
                          <a:effectLst/>
                          <a:latin typeface="Arial" panose="020B0604020202020204" pitchFamily="34" charset="0"/>
                          <a:cs typeface="Arial" panose="020B0604020202020204" pitchFamily="34" charset="0"/>
                        </a:rPr>
                        <a:t>From</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2000" b="1" u="none" strike="noStrike" dirty="0">
                          <a:effectLst/>
                          <a:latin typeface="Arial" panose="020B0604020202020204" pitchFamily="34" charset="0"/>
                          <a:cs typeface="Arial" panose="020B0604020202020204" pitchFamily="34" charset="0"/>
                        </a:rPr>
                        <a:t>To</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2000" b="1" u="none" strike="noStrike" dirty="0" smtClean="0">
                          <a:effectLst/>
                          <a:latin typeface="Arial" panose="020B0604020202020204" pitchFamily="34" charset="0"/>
                          <a:cs typeface="Arial" panose="020B0604020202020204" pitchFamily="34" charset="0"/>
                        </a:rPr>
                        <a:t>Duration</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vMerge="1">
                  <a:txBody>
                    <a:bodyPr/>
                    <a:lstStyle/>
                    <a:p>
                      <a:endParaRPr lang="en-US"/>
                    </a:p>
                  </a:txBody>
                  <a:tcPr/>
                </a:tc>
                <a:extLst>
                  <a:ext uri="{0D108BD9-81ED-4DB2-BD59-A6C34878D82A}">
                    <a16:rowId xmlns:a16="http://schemas.microsoft.com/office/drawing/2014/main" xmlns="" val="10001"/>
                  </a:ext>
                </a:extLst>
              </a:tr>
              <a:tr h="1087622">
                <a:tc>
                  <a:txBody>
                    <a:bodyPr/>
                    <a:lstStyle/>
                    <a:p>
                      <a:pPr algn="ctr" fontAlgn="t"/>
                      <a:r>
                        <a:rPr lang="en-US" sz="2000" u="none" strike="noStrike" dirty="0" smtClean="0">
                          <a:effectLst/>
                          <a:latin typeface="Arial" panose="020B0604020202020204" pitchFamily="34" charset="0"/>
                          <a:cs typeface="Arial" panose="020B0604020202020204" pitchFamily="34" charset="0"/>
                        </a:rPr>
                        <a:t>1.</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2000" u="none" strike="noStrike" dirty="0">
                          <a:effectLst/>
                          <a:latin typeface="Arial" panose="020B0604020202020204" pitchFamily="34" charset="0"/>
                          <a:cs typeface="Arial" panose="020B0604020202020204" pitchFamily="34" charset="0"/>
                        </a:rPr>
                        <a:t>M/s Mjunction Services Limited (A joint venture of SAIL &amp; Tata Steel) </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2000" u="none" strike="noStrike" dirty="0" smtClean="0">
                          <a:effectLst/>
                          <a:latin typeface="Arial" panose="020B0604020202020204" pitchFamily="34" charset="0"/>
                          <a:cs typeface="Arial" panose="020B0604020202020204" pitchFamily="34" charset="0"/>
                        </a:rPr>
                        <a:t>Dec-08</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2000" u="none" strike="noStrike" dirty="0" smtClean="0">
                          <a:effectLst/>
                          <a:latin typeface="Arial" panose="020B0604020202020204" pitchFamily="34" charset="0"/>
                          <a:cs typeface="Arial" panose="020B0604020202020204" pitchFamily="34" charset="0"/>
                        </a:rPr>
                        <a:t>Jun-12</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2000" u="none" strike="noStrike" dirty="0" smtClean="0">
                          <a:effectLst/>
                          <a:latin typeface="Arial" panose="020B0604020202020204" pitchFamily="34" charset="0"/>
                          <a:cs typeface="Arial" panose="020B0604020202020204" pitchFamily="34" charset="0"/>
                        </a:rPr>
                        <a:t>3½ Years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2000" u="none" strike="noStrike" dirty="0">
                          <a:effectLst/>
                          <a:latin typeface="Arial" panose="020B0604020202020204" pitchFamily="34" charset="0"/>
                          <a:cs typeface="Arial" panose="020B0604020202020204" pitchFamily="34" charset="0"/>
                        </a:rPr>
                        <a:t>28</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02"/>
                  </a:ext>
                </a:extLst>
              </a:tr>
              <a:tr h="1447042">
                <a:tc>
                  <a:txBody>
                    <a:bodyPr/>
                    <a:lstStyle/>
                    <a:p>
                      <a:pPr algn="ctr" fontAlgn="t"/>
                      <a:r>
                        <a:rPr lang="en-US" sz="2000" u="none" strike="noStrike" dirty="0" smtClean="0">
                          <a:effectLst/>
                          <a:latin typeface="Arial" panose="020B0604020202020204" pitchFamily="34" charset="0"/>
                          <a:cs typeface="Arial" panose="020B0604020202020204" pitchFamily="34" charset="0"/>
                        </a:rPr>
                        <a:t>2.</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r>
                        <a:rPr lang="en-US" sz="2000" u="none" strike="noStrike" dirty="0">
                          <a:effectLst/>
                          <a:latin typeface="Arial" panose="020B0604020202020204" pitchFamily="34" charset="0"/>
                          <a:cs typeface="Arial" panose="020B0604020202020204" pitchFamily="34" charset="0"/>
                        </a:rPr>
                        <a:t>Telecommunications Consultants India Ltd.  - TCIL (A. </a:t>
                      </a:r>
                      <a:r>
                        <a:rPr lang="en-US" sz="2000" u="none" strike="noStrike" dirty="0" smtClean="0">
                          <a:effectLst/>
                          <a:latin typeface="Arial" panose="020B0604020202020204" pitchFamily="34" charset="0"/>
                          <a:cs typeface="Arial" panose="020B0604020202020204" pitchFamily="34" charset="0"/>
                        </a:rPr>
                        <a:t>Govt.</a:t>
                      </a:r>
                      <a:r>
                        <a:rPr lang="en-US" sz="2000" u="none" strike="noStrike" baseline="0" dirty="0" smtClean="0">
                          <a:effectLst/>
                          <a:latin typeface="Arial" panose="020B0604020202020204" pitchFamily="34" charset="0"/>
                          <a:cs typeface="Arial" panose="020B0604020202020204" pitchFamily="34" charset="0"/>
                        </a:rPr>
                        <a:t> </a:t>
                      </a:r>
                      <a:r>
                        <a:rPr lang="en-US" sz="2000" u="none" strike="noStrike" dirty="0" smtClean="0">
                          <a:effectLst/>
                          <a:latin typeface="Arial" panose="020B0604020202020204" pitchFamily="34" charset="0"/>
                          <a:cs typeface="Arial" panose="020B0604020202020204" pitchFamily="34" charset="0"/>
                        </a:rPr>
                        <a:t>of </a:t>
                      </a:r>
                      <a:r>
                        <a:rPr lang="en-US" sz="2000" u="none" strike="noStrike" dirty="0">
                          <a:effectLst/>
                          <a:latin typeface="Arial" panose="020B0604020202020204" pitchFamily="34" charset="0"/>
                          <a:cs typeface="Arial" panose="020B0604020202020204" pitchFamily="34" charset="0"/>
                        </a:rPr>
                        <a:t>India Enterprises</a:t>
                      </a:r>
                      <a:r>
                        <a:rPr lang="en-US" sz="2000" u="none" strike="noStrike" dirty="0" smtClean="0">
                          <a:effectLst/>
                          <a:latin typeface="Arial" panose="020B0604020202020204" pitchFamily="34" charset="0"/>
                          <a:cs typeface="Arial" panose="020B0604020202020204" pitchFamily="34" charset="0"/>
                        </a:rPr>
                        <a:t>)</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2000" u="none" strike="noStrike" dirty="0" smtClean="0">
                          <a:effectLst/>
                          <a:latin typeface="Arial" panose="020B0604020202020204" pitchFamily="34" charset="0"/>
                          <a:cs typeface="Arial" panose="020B0604020202020204" pitchFamily="34" charset="0"/>
                        </a:rPr>
                        <a:t>Jul-12</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2000" u="none" strike="noStrike" dirty="0" smtClean="0">
                          <a:effectLst/>
                          <a:latin typeface="Arial" panose="020B0604020202020204" pitchFamily="34" charset="0"/>
                          <a:cs typeface="Arial" panose="020B0604020202020204" pitchFamily="34" charset="0"/>
                        </a:rPr>
                        <a:t>Dec-13</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2000" u="none" strike="noStrike" dirty="0" smtClean="0">
                          <a:effectLst/>
                          <a:latin typeface="Arial" panose="020B0604020202020204" pitchFamily="34" charset="0"/>
                          <a:cs typeface="Arial" panose="020B0604020202020204" pitchFamily="34" charset="0"/>
                        </a:rPr>
                        <a:t>18 months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2000" u="none" strike="noStrike" dirty="0">
                          <a:effectLst/>
                          <a:latin typeface="Arial" panose="020B0604020202020204" pitchFamily="34" charset="0"/>
                          <a:cs typeface="Arial" panose="020B0604020202020204" pitchFamily="34" charset="0"/>
                        </a:rPr>
                        <a:t>995</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03"/>
                  </a:ext>
                </a:extLst>
              </a:tr>
              <a:tr h="736059">
                <a:tc>
                  <a:txBody>
                    <a:bodyPr/>
                    <a:lstStyle/>
                    <a:p>
                      <a:pPr algn="ctr" fontAlgn="t"/>
                      <a:r>
                        <a:rPr lang="en-US" sz="2000" u="none" strike="noStrike" dirty="0" smtClean="0">
                          <a:effectLst/>
                          <a:latin typeface="Arial" panose="020B0604020202020204" pitchFamily="34" charset="0"/>
                          <a:cs typeface="Arial" panose="020B0604020202020204" pitchFamily="34" charset="0"/>
                        </a:rPr>
                        <a:t>3.</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b"/>
                      <a:r>
                        <a:rPr lang="en-US" sz="2000" u="none" strike="noStrike" dirty="0" smtClean="0">
                          <a:effectLst/>
                          <a:latin typeface="Arial" panose="020B0604020202020204" pitchFamily="34" charset="0"/>
                          <a:cs typeface="Arial" panose="020B0604020202020204" pitchFamily="34" charset="0"/>
                        </a:rPr>
                        <a:t>M/s </a:t>
                      </a:r>
                      <a:r>
                        <a:rPr lang="en-US" sz="2000" u="none" strike="noStrike" dirty="0">
                          <a:effectLst/>
                          <a:latin typeface="Arial" panose="020B0604020202020204" pitchFamily="34" charset="0"/>
                          <a:cs typeface="Arial" panose="020B0604020202020204" pitchFamily="34" charset="0"/>
                        </a:rPr>
                        <a:t>MSTC Limited, </a:t>
                      </a:r>
                      <a:r>
                        <a:rPr lang="en-US" sz="2000" u="none" strike="noStrike" dirty="0" smtClean="0">
                          <a:effectLst/>
                          <a:latin typeface="Arial" panose="020B0604020202020204" pitchFamily="34" charset="0"/>
                          <a:cs typeface="Arial" panose="020B0604020202020204" pitchFamily="34" charset="0"/>
                        </a:rPr>
                        <a:t>Kolkata,  </a:t>
                      </a:r>
                      <a:r>
                        <a:rPr lang="en-US" sz="2000" u="none" strike="noStrike" dirty="0">
                          <a:effectLst/>
                          <a:latin typeface="Arial" panose="020B0604020202020204" pitchFamily="34" charset="0"/>
                          <a:cs typeface="Arial" panose="020B0604020202020204" pitchFamily="34" charset="0"/>
                        </a:rPr>
                        <a:t>A. (</a:t>
                      </a:r>
                      <a:r>
                        <a:rPr lang="en-US" sz="2000" u="none" strike="noStrike" dirty="0" smtClean="0">
                          <a:effectLst/>
                          <a:latin typeface="Arial" panose="020B0604020202020204" pitchFamily="34" charset="0"/>
                          <a:cs typeface="Arial" panose="020B0604020202020204" pitchFamily="34" charset="0"/>
                        </a:rPr>
                        <a:t>Govt. </a:t>
                      </a:r>
                      <a:r>
                        <a:rPr lang="en-US" sz="2000" u="none" strike="noStrike" dirty="0">
                          <a:effectLst/>
                          <a:latin typeface="Arial" panose="020B0604020202020204" pitchFamily="34" charset="0"/>
                          <a:cs typeface="Arial" panose="020B0604020202020204" pitchFamily="34" charset="0"/>
                        </a:rPr>
                        <a:t>of Enterprises)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2000" u="none" strike="noStrike" dirty="0" smtClean="0">
                          <a:effectLst/>
                          <a:latin typeface="Arial" panose="020B0604020202020204" pitchFamily="34" charset="0"/>
                          <a:cs typeface="Arial" panose="020B0604020202020204" pitchFamily="34" charset="0"/>
                        </a:rPr>
                        <a:t>Jan-14</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2000" u="none" strike="noStrike" dirty="0" smtClean="0">
                          <a:effectLst/>
                          <a:latin typeface="Arial" panose="020B0604020202020204" pitchFamily="34" charset="0"/>
                          <a:cs typeface="Arial" panose="020B0604020202020204" pitchFamily="34" charset="0"/>
                        </a:rPr>
                        <a:t>Sept-15 </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2000" u="none" strike="noStrike" dirty="0" smtClean="0">
                          <a:effectLst/>
                          <a:latin typeface="Arial" panose="020B0604020202020204" pitchFamily="34" charset="0"/>
                          <a:cs typeface="Arial" panose="020B0604020202020204" pitchFamily="34" charset="0"/>
                        </a:rPr>
                        <a:t>21 months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2000" u="none" strike="noStrike" dirty="0">
                          <a:effectLst/>
                          <a:latin typeface="Arial" panose="020B0604020202020204" pitchFamily="34" charset="0"/>
                          <a:cs typeface="Arial" panose="020B0604020202020204" pitchFamily="34" charset="0"/>
                        </a:rPr>
                        <a:t>1500</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04"/>
                  </a:ext>
                </a:extLst>
              </a:tr>
              <a:tr h="1520669">
                <a:tc>
                  <a:txBody>
                    <a:bodyPr/>
                    <a:lstStyle/>
                    <a:p>
                      <a:pPr algn="ctr" fontAlgn="t"/>
                      <a:r>
                        <a:rPr lang="en-US" sz="2000" u="none" strike="noStrike" dirty="0" smtClean="0">
                          <a:effectLst/>
                          <a:latin typeface="Arial" panose="020B0604020202020204" pitchFamily="34" charset="0"/>
                          <a:cs typeface="Arial" panose="020B0604020202020204" pitchFamily="34" charset="0"/>
                        </a:rPr>
                        <a:t>4.</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Arial" panose="020B0604020202020204" pitchFamily="34" charset="0"/>
                          <a:cs typeface="Arial" panose="020B0604020202020204" pitchFamily="34" charset="0"/>
                        </a:rPr>
                        <a:t>Govt. e-Proc. </a:t>
                      </a:r>
                      <a:r>
                        <a:rPr lang="en-US" sz="2000" u="none" strike="noStrike" kern="1200" dirty="0" smtClean="0">
                          <a:effectLst/>
                          <a:latin typeface="Arial" panose="020B0604020202020204" pitchFamily="34" charset="0"/>
                          <a:cs typeface="Arial" panose="020B0604020202020204" pitchFamily="34" charset="0"/>
                        </a:rPr>
                        <a:t>System of National Informatics Centre (GePNIC).</a:t>
                      </a:r>
                      <a:endParaRPr lang="en-US" sz="2000" b="1" i="0" u="none" strike="noStrike" kern="1200" dirty="0" smtClean="0">
                        <a:solidFill>
                          <a:srgbClr val="000000"/>
                        </a:solidFill>
                        <a:effectLst/>
                        <a:latin typeface="Arial" panose="020B0604020202020204" pitchFamily="34" charset="0"/>
                        <a:ea typeface="+mn-ea"/>
                        <a:cs typeface="Arial" panose="020B0604020202020204" pitchFamily="34" charset="0"/>
                      </a:endParaRPr>
                    </a:p>
                  </a:txBody>
                  <a:tcPr marL="9525" marR="9525" marT="9525" marB="0"/>
                </a:tc>
                <a:tc>
                  <a:txBody>
                    <a:bodyPr/>
                    <a:lstStyle/>
                    <a:p>
                      <a:pPr algn="ctr" fontAlgn="t"/>
                      <a:r>
                        <a:rPr lang="en-US" sz="2000" u="none" strike="noStrike" dirty="0" smtClean="0">
                          <a:effectLst/>
                          <a:latin typeface="Arial" panose="020B0604020202020204" pitchFamily="34" charset="0"/>
                          <a:cs typeface="Arial" panose="020B0604020202020204" pitchFamily="34" charset="0"/>
                        </a:rPr>
                        <a:t>Oct-15</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2000" u="none" strike="noStrike" dirty="0">
                          <a:effectLst/>
                          <a:latin typeface="Arial" panose="020B0604020202020204" pitchFamily="34" charset="0"/>
                          <a:cs typeface="Arial" panose="020B0604020202020204" pitchFamily="34" charset="0"/>
                        </a:rPr>
                        <a:t>Till </a:t>
                      </a:r>
                      <a:r>
                        <a:rPr lang="en-US" sz="2000" u="none" strike="noStrike" dirty="0" smtClean="0">
                          <a:effectLst/>
                          <a:latin typeface="Arial" panose="020B0604020202020204" pitchFamily="34" charset="0"/>
                          <a:cs typeface="Arial" panose="020B0604020202020204" pitchFamily="34" charset="0"/>
                        </a:rPr>
                        <a:t>Dec-18 </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2000" u="none" strike="noStrike" dirty="0" smtClean="0">
                          <a:effectLst/>
                          <a:latin typeface="Arial" panose="020B0604020202020204" pitchFamily="34" charset="0"/>
                          <a:cs typeface="Arial" panose="020B0604020202020204" pitchFamily="34" charset="0"/>
                        </a:rPr>
                        <a:t>3 Years+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algn="ctr" fontAlgn="t"/>
                      <a:r>
                        <a:rPr lang="en-US" sz="2000" u="none" strike="noStrike" dirty="0" smtClean="0">
                          <a:effectLst/>
                          <a:latin typeface="Arial" panose="020B0604020202020204" pitchFamily="34" charset="0"/>
                          <a:cs typeface="Arial" panose="020B0604020202020204" pitchFamily="34" charset="0"/>
                        </a:rPr>
                        <a:t>7656</a:t>
                      </a:r>
                    </a:p>
                    <a:p>
                      <a:pPr algn="ctr" fontAlgn="t"/>
                      <a:r>
                        <a:rPr lang="en-US" sz="2000" b="0" i="0" u="none" strike="noStrike" dirty="0" smtClean="0">
                          <a:solidFill>
                            <a:srgbClr val="000000"/>
                          </a:solidFill>
                          <a:effectLst/>
                          <a:latin typeface="Arial" panose="020B0604020202020204" pitchFamily="34" charset="0"/>
                          <a:cs typeface="Arial" panose="020B0604020202020204" pitchFamily="34" charset="0"/>
                        </a:rPr>
                        <a:t>(Approx. 2500 tenders per year)</a:t>
                      </a:r>
                    </a:p>
                  </a:txBody>
                  <a:tcPr marL="9525" marR="9525" marT="9525" marB="0"/>
                </a:tc>
                <a:extLst>
                  <a:ext uri="{0D108BD9-81ED-4DB2-BD59-A6C34878D82A}">
                    <a16:rowId xmlns:a16="http://schemas.microsoft.com/office/drawing/2014/main" xmlns="" val="10005"/>
                  </a:ext>
                </a:extLst>
              </a:tr>
            </a:tbl>
          </a:graphicData>
        </a:graphic>
      </p:graphicFrame>
      <p:sp>
        <p:nvSpPr>
          <p:cNvPr id="4" name="Title 1"/>
          <p:cNvSpPr txBox="1">
            <a:spLocks/>
          </p:cNvSpPr>
          <p:nvPr/>
        </p:nvSpPr>
        <p:spPr>
          <a:xfrm>
            <a:off x="457200" y="1"/>
            <a:ext cx="9144000" cy="535531"/>
          </a:xfrm>
          <a:prstGeom prst="rect">
            <a:avLst/>
          </a:prstGeom>
          <a:noFill/>
          <a:ln w="12700">
            <a:noFill/>
            <a:miter lim="800000"/>
            <a:headEnd/>
            <a:tailEnd/>
          </a:ln>
        </p:spPr>
        <p:txBody>
          <a:bodyPr vert="horz" lIns="67866" tIns="33338" rIns="67866" bIns="33338"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725091"/>
            <a:endParaRPr lang="en-IN" sz="2800" kern="0" cap="all" dirty="0">
              <a:solidFill>
                <a:srgbClr val="990000"/>
              </a:solidFill>
              <a:latin typeface="Arial Black" pitchFamily="34" charset="0"/>
              <a:cs typeface="Aharoni" pitchFamily="2" charset="-79"/>
            </a:endParaRPr>
          </a:p>
        </p:txBody>
      </p:sp>
      <p:sp>
        <p:nvSpPr>
          <p:cNvPr id="5" name="TextBox 4"/>
          <p:cNvSpPr txBox="1"/>
          <p:nvPr/>
        </p:nvSpPr>
        <p:spPr>
          <a:xfrm>
            <a:off x="457200" y="1"/>
            <a:ext cx="8991600" cy="646331"/>
          </a:xfrm>
          <a:prstGeom prst="rect">
            <a:avLst/>
          </a:prstGeom>
          <a:noFill/>
        </p:spPr>
        <p:txBody>
          <a:bodyPr wrap="square" rtlCol="0">
            <a:spAutoFit/>
          </a:bodyPr>
          <a:lstStyle/>
          <a:p>
            <a:pPr algn="ctr"/>
            <a:r>
              <a:rPr lang="en-US" sz="3600" dirty="0">
                <a:solidFill>
                  <a:srgbClr val="990033"/>
                </a:solidFill>
                <a:latin typeface="Arial Black" pitchFamily="34" charset="0"/>
              </a:rPr>
              <a:t>E-Procurement History in NHPC</a:t>
            </a:r>
            <a:endParaRPr lang="en-US" dirty="0"/>
          </a:p>
        </p:txBody>
      </p:sp>
    </p:spTree>
    <p:extLst>
      <p:ext uri="{BB962C8B-B14F-4D97-AF65-F5344CB8AC3E}">
        <p14:creationId xmlns:p14="http://schemas.microsoft.com/office/powerpoint/2010/main" xmlns="" val="1354808010"/>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8584"/>
            <a:ext cx="9144000" cy="535531"/>
          </a:xfrm>
          <a:noFill/>
          <a:ln w="12700">
            <a:noFill/>
            <a:miter lim="800000"/>
            <a:headEnd/>
            <a:tailEnd/>
          </a:ln>
        </p:spPr>
        <p:txBody>
          <a:bodyPr vert="horz" wrap="square" lIns="67866" tIns="33338" rIns="67866" bIns="33338" numCol="1" rtlCol="0" anchor="ctr" anchorCtr="0" compatLnSpc="1">
            <a:prstTxWarp prst="textNoShape">
              <a:avLst/>
            </a:prstTxWarp>
            <a:noAutofit/>
          </a:bodyPr>
          <a:lstStyle/>
          <a:p>
            <a:pPr algn="ctr" defTabSz="725091"/>
            <a:r>
              <a:rPr lang="en-IN" altLang="en-US" sz="2400" b="1" dirty="0">
                <a:latin typeface="Arial" pitchFamily="34" charset="0"/>
                <a:cs typeface="Arial" pitchFamily="34" charset="0"/>
              </a:rPr>
              <a:t/>
            </a:r>
            <a:br>
              <a:rPr lang="en-IN" altLang="en-US" sz="2400" b="1" dirty="0">
                <a:latin typeface="Arial" pitchFamily="34" charset="0"/>
                <a:cs typeface="Arial" pitchFamily="34" charset="0"/>
              </a:rPr>
            </a:br>
            <a:r>
              <a:rPr lang="en-IN" altLang="en-US" sz="3200" b="1" dirty="0">
                <a:solidFill>
                  <a:srgbClr val="990033"/>
                </a:solidFill>
                <a:latin typeface="Arial Black" pitchFamily="34" charset="0"/>
                <a:cs typeface="Arial" pitchFamily="34" charset="0"/>
              </a:rPr>
              <a:t>NHPC</a:t>
            </a:r>
            <a:r>
              <a:rPr lang="en-IN" altLang="en-US" sz="3200" b="1" dirty="0">
                <a:solidFill>
                  <a:srgbClr val="990033"/>
                </a:solidFill>
                <a:latin typeface="Arial Black" pitchFamily="34" charset="0"/>
                <a:ea typeface="+mn-ea"/>
                <a:cs typeface="Arial" pitchFamily="34" charset="0"/>
              </a:rPr>
              <a:t> e-Proc. Statistics on GePNIC </a:t>
            </a:r>
            <a:br>
              <a:rPr lang="en-IN" altLang="en-US" sz="3200" b="1" dirty="0">
                <a:solidFill>
                  <a:srgbClr val="990033"/>
                </a:solidFill>
                <a:latin typeface="Arial Black" pitchFamily="34" charset="0"/>
                <a:ea typeface="+mn-ea"/>
                <a:cs typeface="Arial" pitchFamily="34" charset="0"/>
              </a:rPr>
            </a:br>
            <a:endParaRPr lang="en-IN" sz="3200" b="1" dirty="0">
              <a:solidFill>
                <a:srgbClr val="990033"/>
              </a:solidFill>
              <a:latin typeface="Arial Black" pitchFamily="34" charset="0"/>
              <a:ea typeface="+mn-ea"/>
              <a:cs typeface="Arial" pitchFamily="34" charset="0"/>
            </a:endParaRPr>
          </a:p>
        </p:txBody>
      </p:sp>
      <p:sp>
        <p:nvSpPr>
          <p:cNvPr id="3" name="Content Placeholder 2"/>
          <p:cNvSpPr>
            <a:spLocks noGrp="1"/>
          </p:cNvSpPr>
          <p:nvPr>
            <p:ph idx="1"/>
          </p:nvPr>
        </p:nvSpPr>
        <p:spPr>
          <a:xfrm>
            <a:off x="478971" y="480132"/>
            <a:ext cx="9144000" cy="6377869"/>
          </a:xfrm>
        </p:spPr>
        <p:txBody>
          <a:bodyPr>
            <a:noAutofit/>
          </a:bodyPr>
          <a:lstStyle/>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548793713"/>
              </p:ext>
            </p:extLst>
          </p:nvPr>
        </p:nvGraphicFramePr>
        <p:xfrm>
          <a:off x="21771" y="480132"/>
          <a:ext cx="10058399" cy="6697954"/>
        </p:xfrm>
        <a:graphic>
          <a:graphicData uri="http://schemas.openxmlformats.org/drawingml/2006/table">
            <a:tbl>
              <a:tblPr firstRow="1" bandRow="1">
                <a:tableStyleId>{5940675A-B579-460E-94D1-54222C63F5DA}</a:tableStyleId>
              </a:tblPr>
              <a:tblGrid>
                <a:gridCol w="591863">
                  <a:extLst>
                    <a:ext uri="{9D8B030D-6E8A-4147-A177-3AD203B41FA5}">
                      <a16:colId xmlns:a16="http://schemas.microsoft.com/office/drawing/2014/main" xmlns="" val="20000"/>
                    </a:ext>
                  </a:extLst>
                </a:gridCol>
                <a:gridCol w="5373440">
                  <a:extLst>
                    <a:ext uri="{9D8B030D-6E8A-4147-A177-3AD203B41FA5}">
                      <a16:colId xmlns:a16="http://schemas.microsoft.com/office/drawing/2014/main" xmlns="" val="20001"/>
                    </a:ext>
                  </a:extLst>
                </a:gridCol>
                <a:gridCol w="4093096">
                  <a:extLst>
                    <a:ext uri="{9D8B030D-6E8A-4147-A177-3AD203B41FA5}">
                      <a16:colId xmlns:a16="http://schemas.microsoft.com/office/drawing/2014/main" xmlns="" val="20002"/>
                    </a:ext>
                  </a:extLst>
                </a:gridCol>
              </a:tblGrid>
              <a:tr h="405555">
                <a:tc>
                  <a:txBody>
                    <a:bodyPr/>
                    <a:lstStyle/>
                    <a:p>
                      <a:pPr marL="0" algn="ctr" defTabSz="685800" rtl="0" eaLnBrk="1" fontAlgn="t" latinLnBrk="0" hangingPunct="1"/>
                      <a:r>
                        <a:rPr lang="en-US" sz="2000" b="1" u="none" strike="noStrike" kern="1200" dirty="0" smtClean="0">
                          <a:solidFill>
                            <a:schemeClr val="tx1"/>
                          </a:solidFill>
                          <a:effectLst/>
                          <a:latin typeface="Arial" panose="020B0604020202020204" pitchFamily="34" charset="0"/>
                          <a:ea typeface="+mn-ea"/>
                          <a:cs typeface="Arial" panose="020B0604020202020204" pitchFamily="34" charset="0"/>
                        </a:rPr>
                        <a:t>SN </a:t>
                      </a:r>
                      <a:endParaRPr lang="en-US" sz="2000" b="1"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algn="ctr" defTabSz="685800" rtl="0" eaLnBrk="1" fontAlgn="t" latinLnBrk="0" hangingPunct="1"/>
                      <a:r>
                        <a:rPr lang="en-US" sz="2000" b="1" u="none" strike="noStrike" kern="1200" dirty="0" smtClean="0">
                          <a:solidFill>
                            <a:schemeClr val="tx1"/>
                          </a:solidFill>
                          <a:effectLst/>
                          <a:latin typeface="Arial" panose="020B0604020202020204" pitchFamily="34" charset="0"/>
                          <a:ea typeface="+mn-ea"/>
                          <a:cs typeface="Arial" panose="020B0604020202020204" pitchFamily="34" charset="0"/>
                        </a:rPr>
                        <a:t>Description</a:t>
                      </a:r>
                      <a:endParaRPr lang="en-US" sz="2000" b="1"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algn="ctr" defTabSz="685800" rtl="0" eaLnBrk="1" fontAlgn="t" latinLnBrk="0" hangingPunct="1"/>
                      <a:r>
                        <a:rPr lang="en-US" sz="2000" b="1" u="none" strike="noStrike" kern="1200" dirty="0" smtClean="0">
                          <a:solidFill>
                            <a:schemeClr val="tx1"/>
                          </a:solidFill>
                          <a:effectLst/>
                          <a:latin typeface="Arial" panose="020B0604020202020204" pitchFamily="34" charset="0"/>
                          <a:ea typeface="+mn-ea"/>
                          <a:cs typeface="Arial" panose="020B0604020202020204" pitchFamily="34" charset="0"/>
                        </a:rPr>
                        <a:t>Value</a:t>
                      </a:r>
                      <a:endParaRPr lang="en-US" sz="2000" b="1" u="none" strike="noStrike"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0"/>
                  </a:ext>
                </a:extLst>
              </a:tr>
              <a:tr h="662109">
                <a:tc>
                  <a:txBody>
                    <a:bodyPr/>
                    <a:lstStyle/>
                    <a:p>
                      <a:pPr algn="ctr"/>
                      <a:r>
                        <a:rPr lang="en-US" sz="2000" u="none" strike="noStrike" kern="1200" dirty="0" smtClean="0">
                          <a:solidFill>
                            <a:schemeClr val="tx1"/>
                          </a:solidFill>
                          <a:effectLst/>
                          <a:latin typeface="Arial" panose="020B0604020202020204" pitchFamily="34" charset="0"/>
                          <a:ea typeface="+mn-ea"/>
                          <a:cs typeface="Arial" panose="020B0604020202020204" pitchFamily="34" charset="0"/>
                        </a:rPr>
                        <a:t>1.</a:t>
                      </a:r>
                      <a:endParaRPr lang="en-US" sz="200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r>
                        <a:rPr kumimoji="0" lang="en-IN" altLang="en-US" sz="2000" u="none" strike="noStrike" kern="1200" dirty="0" smtClean="0">
                          <a:solidFill>
                            <a:schemeClr val="tx1"/>
                          </a:solidFill>
                          <a:effectLst/>
                          <a:latin typeface="Arial" panose="020B0604020202020204" pitchFamily="34" charset="0"/>
                          <a:ea typeface="+mn-ea"/>
                          <a:cs typeface="Arial" panose="020B0604020202020204" pitchFamily="34" charset="0"/>
                        </a:rPr>
                        <a:t>No. of NHPC Tendering Location including NHPC Corporate office, Faridabad</a:t>
                      </a:r>
                      <a:endParaRPr kumimoji="0" lang="en-US" sz="200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algn="ctr"/>
                      <a:r>
                        <a:rPr lang="en-IN" altLang="en-US" sz="2000" u="none" strike="noStrike" kern="1200" dirty="0" smtClean="0">
                          <a:solidFill>
                            <a:schemeClr val="tx1"/>
                          </a:solidFill>
                          <a:effectLst/>
                          <a:latin typeface="Arial" panose="020B0604020202020204" pitchFamily="34" charset="0"/>
                          <a:ea typeface="+mn-ea"/>
                          <a:cs typeface="Arial" panose="020B0604020202020204" pitchFamily="34" charset="0"/>
                        </a:rPr>
                        <a:t>42</a:t>
                      </a:r>
                      <a:endParaRPr lang="en-US" sz="200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1"/>
                  </a:ext>
                </a:extLst>
              </a:tr>
              <a:tr h="2651703">
                <a:tc>
                  <a:txBody>
                    <a:bodyPr/>
                    <a:lstStyle/>
                    <a:p>
                      <a:pPr algn="ctr"/>
                      <a:r>
                        <a:rPr lang="en-US" sz="2000" u="none" strike="noStrike" kern="1200" dirty="0" smtClean="0">
                          <a:solidFill>
                            <a:schemeClr val="tx1"/>
                          </a:solidFill>
                          <a:effectLst/>
                          <a:latin typeface="Arial" panose="020B0604020202020204" pitchFamily="34" charset="0"/>
                          <a:ea typeface="+mn-ea"/>
                          <a:cs typeface="Arial" panose="020B0604020202020204" pitchFamily="34" charset="0"/>
                        </a:rPr>
                        <a:t>2.</a:t>
                      </a:r>
                      <a:endParaRPr lang="en-US" sz="2000" u="none" strike="noStrike" kern="1200" dirty="0">
                        <a:solidFill>
                          <a:schemeClr val="tx1"/>
                        </a:solidFill>
                        <a:effectLst/>
                        <a:latin typeface="Arial" panose="020B0604020202020204" pitchFamily="34" charset="0"/>
                        <a:ea typeface="+mn-ea"/>
                        <a:cs typeface="Arial" panose="020B0604020202020204" pitchFamily="34" charset="0"/>
                      </a:endParaRPr>
                    </a:p>
                    <a:p>
                      <a:pPr algn="ctr"/>
                      <a:endParaRPr lang="en-US" sz="200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r>
                        <a:rPr lang="en-US" sz="2000" u="none" strike="noStrike" kern="1200" dirty="0" smtClean="0">
                          <a:solidFill>
                            <a:schemeClr val="tx1"/>
                          </a:solidFill>
                          <a:effectLst/>
                          <a:latin typeface="Arial" panose="020B0604020202020204" pitchFamily="34" charset="0"/>
                          <a:ea typeface="+mn-ea"/>
                          <a:cs typeface="Arial" panose="020B0604020202020204" pitchFamily="34" charset="0"/>
                        </a:rPr>
                        <a:t>Top Ten NHPC locations from where maximum numbers of tenders are performed</a:t>
                      </a:r>
                      <a:r>
                        <a:rPr lang="en-US" sz="2000" u="none" strike="noStrike" kern="1200" baseline="0" dirty="0" smtClean="0">
                          <a:solidFill>
                            <a:schemeClr val="tx1"/>
                          </a:solidFill>
                          <a:effectLst/>
                          <a:latin typeface="Arial" panose="020B0604020202020204" pitchFamily="34" charset="0"/>
                          <a:ea typeface="+mn-ea"/>
                          <a:cs typeface="Arial" panose="020B0604020202020204" pitchFamily="34" charset="0"/>
                        </a:rPr>
                        <a:t> on GePNIC portal.</a:t>
                      </a:r>
                      <a:r>
                        <a:rPr lang="en-US" sz="2000" u="none" strike="noStrike" kern="1200" dirty="0" smtClean="0">
                          <a:solidFill>
                            <a:schemeClr val="tx1"/>
                          </a:solidFill>
                          <a:effectLst/>
                          <a:latin typeface="Arial" panose="020B0604020202020204" pitchFamily="34" charset="0"/>
                          <a:ea typeface="+mn-ea"/>
                          <a:cs typeface="Arial" panose="020B0604020202020204" pitchFamily="34" charset="0"/>
                        </a:rPr>
                        <a:t> </a:t>
                      </a:r>
                      <a:endParaRPr lang="en-US" sz="2000" u="none" strike="noStrike" kern="1200" dirty="0">
                        <a:solidFill>
                          <a:schemeClr val="tx1"/>
                        </a:solidFill>
                        <a:effectLst/>
                        <a:latin typeface="Arial" panose="020B0604020202020204" pitchFamily="34" charset="0"/>
                        <a:ea typeface="+mn-ea"/>
                        <a:cs typeface="Arial" panose="020B0604020202020204" pitchFamily="34" charset="0"/>
                      </a:endParaRPr>
                    </a:p>
                    <a:p>
                      <a:r>
                        <a:rPr lang="en-IN" altLang="en-US" sz="2000" u="none" strike="noStrike" kern="1200" dirty="0" smtClean="0">
                          <a:solidFill>
                            <a:schemeClr val="tx1"/>
                          </a:solidFill>
                          <a:effectLst/>
                          <a:latin typeface="Arial" panose="020B0604020202020204" pitchFamily="34" charset="0"/>
                          <a:ea typeface="+mn-ea"/>
                          <a:cs typeface="Arial" panose="020B0604020202020204" pitchFamily="34" charset="0"/>
                        </a:rPr>
                        <a:t> </a:t>
                      </a:r>
                      <a:endParaRPr lang="en-US" sz="200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algn="l"/>
                      <a:r>
                        <a:rPr lang="en-IN" altLang="en-US" sz="1600" u="none" strike="noStrike" kern="1200" dirty="0" err="1" smtClean="0">
                          <a:solidFill>
                            <a:schemeClr val="tx1"/>
                          </a:solidFill>
                          <a:effectLst/>
                          <a:latin typeface="Arial" panose="020B0604020202020204" pitchFamily="34" charset="0"/>
                          <a:ea typeface="+mn-ea"/>
                          <a:cs typeface="Arial" panose="020B0604020202020204" pitchFamily="34" charset="0"/>
                        </a:rPr>
                        <a:t>Teesta</a:t>
                      </a:r>
                      <a:r>
                        <a:rPr lang="en-IN" altLang="en-US" sz="1600" u="none" strike="noStrike" kern="1200" dirty="0" smtClean="0">
                          <a:solidFill>
                            <a:schemeClr val="tx1"/>
                          </a:solidFill>
                          <a:effectLst/>
                          <a:latin typeface="Arial" panose="020B0604020202020204" pitchFamily="34" charset="0"/>
                          <a:ea typeface="+mn-ea"/>
                          <a:cs typeface="Arial" panose="020B0604020202020204" pitchFamily="34" charset="0"/>
                        </a:rPr>
                        <a:t>-V Power Station</a:t>
                      </a:r>
                      <a:r>
                        <a:rPr lang="en-IN" altLang="en-US" sz="160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en-IN" altLang="en-US" sz="1600" u="none" strike="noStrike" kern="1200" dirty="0" smtClean="0">
                          <a:solidFill>
                            <a:schemeClr val="tx1"/>
                          </a:solidFill>
                          <a:effectLst/>
                          <a:latin typeface="Arial" panose="020B0604020202020204" pitchFamily="34" charset="0"/>
                          <a:ea typeface="+mn-ea"/>
                          <a:cs typeface="Arial" panose="020B0604020202020204" pitchFamily="34" charset="0"/>
                        </a:rPr>
                        <a:t>Sikkim)</a:t>
                      </a:r>
                    </a:p>
                    <a:p>
                      <a:pPr algn="l"/>
                      <a:r>
                        <a:rPr lang="en-IN" altLang="en-US" sz="1600" u="none" strike="noStrike" kern="1200" dirty="0" smtClean="0">
                          <a:solidFill>
                            <a:schemeClr val="tx1"/>
                          </a:solidFill>
                          <a:effectLst/>
                          <a:latin typeface="Arial" panose="020B0604020202020204" pitchFamily="34" charset="0"/>
                          <a:ea typeface="+mn-ea"/>
                          <a:cs typeface="Arial" panose="020B0604020202020204" pitchFamily="34" charset="0"/>
                        </a:rPr>
                        <a:t>Salal Power Station</a:t>
                      </a:r>
                      <a:r>
                        <a:rPr lang="en-IN" altLang="en-US" sz="1600" u="none" strike="noStrike" kern="1200" baseline="0" dirty="0" smtClean="0">
                          <a:solidFill>
                            <a:schemeClr val="tx1"/>
                          </a:solidFill>
                          <a:effectLst/>
                          <a:latin typeface="Arial" panose="020B0604020202020204" pitchFamily="34" charset="0"/>
                          <a:ea typeface="+mn-ea"/>
                          <a:cs typeface="Arial" panose="020B0604020202020204" pitchFamily="34" charset="0"/>
                        </a:rPr>
                        <a:t> (J&amp;K)</a:t>
                      </a:r>
                      <a:endParaRPr lang="en-IN" altLang="en-US" sz="1600" u="none" strike="noStrike"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altLang="en-US" sz="1600" u="none" strike="noStrike" kern="1200" dirty="0" smtClean="0">
                          <a:solidFill>
                            <a:schemeClr val="tx1"/>
                          </a:solidFill>
                          <a:effectLst/>
                          <a:latin typeface="Arial" panose="020B0604020202020204" pitchFamily="34" charset="0"/>
                          <a:ea typeface="+mn-ea"/>
                          <a:cs typeface="Arial" panose="020B0604020202020204" pitchFamily="34" charset="0"/>
                        </a:rPr>
                        <a:t>Dulhasti Power Station </a:t>
                      </a:r>
                      <a:r>
                        <a:rPr lang="en-IN" altLang="en-US" sz="1600" u="none" strike="noStrike" kern="1200" baseline="0" dirty="0" smtClean="0">
                          <a:solidFill>
                            <a:schemeClr val="tx1"/>
                          </a:solidFill>
                          <a:effectLst/>
                          <a:latin typeface="Arial" panose="020B0604020202020204" pitchFamily="34" charset="0"/>
                          <a:ea typeface="+mn-ea"/>
                          <a:cs typeface="Arial" panose="020B0604020202020204" pitchFamily="34" charset="0"/>
                        </a:rPr>
                        <a:t>(J&amp;K)</a:t>
                      </a:r>
                      <a:endParaRPr lang="en-IN" altLang="en-US" sz="1600" u="none" strike="noStrike" kern="1200" dirty="0" smtClean="0">
                        <a:solidFill>
                          <a:schemeClr val="tx1"/>
                        </a:solidFill>
                        <a:effectLst/>
                        <a:latin typeface="Arial" panose="020B0604020202020204" pitchFamily="34" charset="0"/>
                        <a:ea typeface="+mn-ea"/>
                        <a:cs typeface="Arial" panose="020B0604020202020204" pitchFamily="34" charset="0"/>
                      </a:endParaRPr>
                    </a:p>
                    <a:p>
                      <a:pPr algn="l"/>
                      <a:r>
                        <a:rPr lang="en-IN" altLang="en-US" sz="1600" u="none" strike="noStrike" kern="1200" dirty="0" err="1" smtClean="0">
                          <a:solidFill>
                            <a:schemeClr val="tx1"/>
                          </a:solidFill>
                          <a:effectLst/>
                          <a:latin typeface="Arial" panose="020B0604020202020204" pitchFamily="34" charset="0"/>
                          <a:ea typeface="+mn-ea"/>
                          <a:cs typeface="Arial" panose="020B0604020202020204" pitchFamily="34" charset="0"/>
                        </a:rPr>
                        <a:t>Chamera</a:t>
                      </a:r>
                      <a:r>
                        <a:rPr lang="en-IN" altLang="en-US" sz="1600" u="none" strike="noStrike" kern="1200" dirty="0" smtClean="0">
                          <a:solidFill>
                            <a:schemeClr val="tx1"/>
                          </a:solidFill>
                          <a:effectLst/>
                          <a:latin typeface="Arial" panose="020B0604020202020204" pitchFamily="34" charset="0"/>
                          <a:ea typeface="+mn-ea"/>
                          <a:cs typeface="Arial" panose="020B0604020202020204" pitchFamily="34" charset="0"/>
                        </a:rPr>
                        <a:t> Power Station (HP)</a:t>
                      </a:r>
                    </a:p>
                    <a:p>
                      <a:pPr algn="l"/>
                      <a:r>
                        <a:rPr lang="en-IN" altLang="en-US" sz="1600" u="none" strike="noStrike" kern="1200" dirty="0" smtClean="0">
                          <a:solidFill>
                            <a:schemeClr val="tx1"/>
                          </a:solidFill>
                          <a:effectLst/>
                          <a:latin typeface="Arial" panose="020B0604020202020204" pitchFamily="34" charset="0"/>
                          <a:ea typeface="+mn-ea"/>
                          <a:cs typeface="Arial" panose="020B0604020202020204" pitchFamily="34" charset="0"/>
                        </a:rPr>
                        <a:t>Tanakpur Power Station (UK)</a:t>
                      </a:r>
                    </a:p>
                    <a:p>
                      <a:pPr algn="l"/>
                      <a:r>
                        <a:rPr lang="en-IN" altLang="en-US" sz="1600" u="none" strike="noStrike" kern="1200" dirty="0" smtClean="0">
                          <a:solidFill>
                            <a:schemeClr val="tx1"/>
                          </a:solidFill>
                          <a:effectLst/>
                          <a:latin typeface="Arial" panose="020B0604020202020204" pitchFamily="34" charset="0"/>
                          <a:ea typeface="+mn-ea"/>
                          <a:cs typeface="Arial" panose="020B0604020202020204" pitchFamily="34" charset="0"/>
                        </a:rPr>
                        <a:t>Loktak power station (Manipur)</a:t>
                      </a:r>
                    </a:p>
                    <a:p>
                      <a:pPr algn="l"/>
                      <a:r>
                        <a:rPr lang="en-IN" altLang="en-US" sz="1600" u="none" strike="noStrike" kern="1200" dirty="0" smtClean="0">
                          <a:solidFill>
                            <a:schemeClr val="tx1"/>
                          </a:solidFill>
                          <a:effectLst/>
                          <a:latin typeface="Arial" panose="020B0604020202020204" pitchFamily="34" charset="0"/>
                          <a:ea typeface="+mn-ea"/>
                          <a:cs typeface="Arial" panose="020B0604020202020204" pitchFamily="34" charset="0"/>
                        </a:rPr>
                        <a:t>Dhauliganga Power Station(UK)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u="none" strike="noStrike" kern="1200" dirty="0" err="1" smtClean="0">
                          <a:solidFill>
                            <a:schemeClr val="tx1"/>
                          </a:solidFill>
                          <a:effectLst/>
                          <a:latin typeface="Arial" panose="020B0604020202020204" pitchFamily="34" charset="0"/>
                          <a:ea typeface="+mn-ea"/>
                          <a:cs typeface="Arial" panose="020B0604020202020204" pitchFamily="34" charset="0"/>
                        </a:rPr>
                        <a:t>Teesta</a:t>
                      </a:r>
                      <a:r>
                        <a:rPr lang="en-US" altLang="en-US" sz="1600" u="none" strike="noStrike" kern="1200" dirty="0" smtClean="0">
                          <a:solidFill>
                            <a:schemeClr val="tx1"/>
                          </a:solidFill>
                          <a:effectLst/>
                          <a:latin typeface="Arial" panose="020B0604020202020204" pitchFamily="34" charset="0"/>
                          <a:ea typeface="+mn-ea"/>
                          <a:cs typeface="Arial" panose="020B0604020202020204" pitchFamily="34" charset="0"/>
                        </a:rPr>
                        <a:t> Low Dam Project Stage IV </a:t>
                      </a:r>
                      <a:r>
                        <a:rPr lang="en-IN" altLang="en-US" sz="1600" u="none" strike="noStrike" kern="1200" baseline="0" dirty="0" smtClean="0">
                          <a:solidFill>
                            <a:schemeClr val="tx1"/>
                          </a:solidFill>
                          <a:effectLst/>
                          <a:latin typeface="Arial" panose="020B0604020202020204" pitchFamily="34" charset="0"/>
                          <a:ea typeface="+mn-ea"/>
                          <a:cs typeface="Arial" panose="020B0604020202020204" pitchFamily="34" charset="0"/>
                        </a:rPr>
                        <a:t>(</a:t>
                      </a:r>
                      <a:r>
                        <a:rPr lang="en-IN" altLang="en-US" sz="1600" u="none" strike="noStrike" kern="1200" dirty="0" smtClean="0">
                          <a:solidFill>
                            <a:schemeClr val="tx1"/>
                          </a:solidFill>
                          <a:effectLst/>
                          <a:latin typeface="Arial" panose="020B0604020202020204" pitchFamily="34" charset="0"/>
                          <a:ea typeface="+mn-ea"/>
                          <a:cs typeface="Arial" panose="020B0604020202020204" pitchFamily="34" charset="0"/>
                        </a:rPr>
                        <a:t>WB)</a:t>
                      </a:r>
                      <a:endParaRPr lang="en-US" altLang="en-US" sz="1600" u="none" strike="noStrike" kern="1200" dirty="0" smtClean="0">
                        <a:solidFill>
                          <a:schemeClr val="tx1"/>
                        </a:solidFill>
                        <a:effectLst/>
                        <a:latin typeface="Arial" panose="020B0604020202020204" pitchFamily="34" charset="0"/>
                        <a:ea typeface="+mn-ea"/>
                        <a:cs typeface="Arial" panose="020B0604020202020204" pitchFamily="34" charset="0"/>
                      </a:endParaRPr>
                    </a:p>
                    <a:p>
                      <a:pPr algn="l"/>
                      <a:r>
                        <a:rPr lang="en-IN" altLang="en-US" sz="1600" u="none" strike="noStrike" kern="1200" dirty="0" err="1" smtClean="0">
                          <a:solidFill>
                            <a:schemeClr val="tx1"/>
                          </a:solidFill>
                          <a:effectLst/>
                          <a:latin typeface="Arial" panose="020B0604020202020204" pitchFamily="34" charset="0"/>
                          <a:ea typeface="+mn-ea"/>
                          <a:cs typeface="Arial" panose="020B0604020202020204" pitchFamily="34" charset="0"/>
                        </a:rPr>
                        <a:t>Chamera</a:t>
                      </a:r>
                      <a:r>
                        <a:rPr lang="en-IN" altLang="en-US" sz="1600" u="none" strike="noStrike" kern="1200" dirty="0" smtClean="0">
                          <a:solidFill>
                            <a:schemeClr val="tx1"/>
                          </a:solidFill>
                          <a:effectLst/>
                          <a:latin typeface="Arial" panose="020B0604020202020204" pitchFamily="34" charset="0"/>
                          <a:ea typeface="+mn-ea"/>
                          <a:cs typeface="Arial" panose="020B0604020202020204" pitchFamily="34" charset="0"/>
                        </a:rPr>
                        <a:t>-II Power Station (HP)</a:t>
                      </a:r>
                    </a:p>
                    <a:p>
                      <a:pPr algn="l"/>
                      <a:r>
                        <a:rPr lang="en-US" altLang="en-US" sz="1600" u="none" strike="noStrike" kern="1200" dirty="0" err="1" smtClean="0">
                          <a:solidFill>
                            <a:schemeClr val="tx1"/>
                          </a:solidFill>
                          <a:effectLst/>
                          <a:latin typeface="Arial" panose="020B0604020202020204" pitchFamily="34" charset="0"/>
                          <a:ea typeface="+mn-ea"/>
                          <a:cs typeface="Arial" panose="020B0604020202020204" pitchFamily="34" charset="0"/>
                        </a:rPr>
                        <a:t>Teesta</a:t>
                      </a:r>
                      <a:r>
                        <a:rPr lang="en-US" altLang="en-US" sz="1600" u="none" strike="noStrike" kern="1200" dirty="0" smtClean="0">
                          <a:solidFill>
                            <a:schemeClr val="tx1"/>
                          </a:solidFill>
                          <a:effectLst/>
                          <a:latin typeface="Arial" panose="020B0604020202020204" pitchFamily="34" charset="0"/>
                          <a:ea typeface="+mn-ea"/>
                          <a:cs typeface="Arial" panose="020B0604020202020204" pitchFamily="34" charset="0"/>
                        </a:rPr>
                        <a:t> Low Dam III Power Station (WB)</a:t>
                      </a:r>
                      <a:r>
                        <a:rPr lang="en-US" sz="2000" u="none" strike="noStrike" kern="1200" dirty="0" smtClean="0">
                          <a:solidFill>
                            <a:schemeClr val="tx1"/>
                          </a:solidFill>
                          <a:effectLst/>
                          <a:latin typeface="Arial" panose="020B0604020202020204" pitchFamily="34" charset="0"/>
                          <a:ea typeface="+mn-ea"/>
                          <a:cs typeface="Arial" panose="020B0604020202020204" pitchFamily="34" charset="0"/>
                        </a:rPr>
                        <a:t> </a:t>
                      </a:r>
                      <a:endParaRPr lang="en-US" sz="200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2"/>
                  </a:ext>
                </a:extLst>
              </a:tr>
              <a:tr h="405555">
                <a:tc>
                  <a:txBody>
                    <a:bodyPr/>
                    <a:lstStyle/>
                    <a:p>
                      <a:pPr algn="ctr"/>
                      <a:r>
                        <a:rPr lang="en-US" sz="2000" u="none" strike="noStrike" kern="1200" dirty="0" smtClean="0">
                          <a:solidFill>
                            <a:schemeClr val="tx1"/>
                          </a:solidFill>
                          <a:effectLst/>
                          <a:latin typeface="Arial" panose="020B0604020202020204" pitchFamily="34" charset="0"/>
                          <a:ea typeface="+mn-ea"/>
                          <a:cs typeface="Arial" panose="020B0604020202020204" pitchFamily="34" charset="0"/>
                        </a:rPr>
                        <a:t>3.</a:t>
                      </a:r>
                      <a:endParaRPr lang="en-US" sz="200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IN" altLang="en-US" sz="2000" u="none" strike="noStrike" kern="1200" dirty="0" smtClean="0">
                          <a:solidFill>
                            <a:schemeClr val="tx1"/>
                          </a:solidFill>
                          <a:effectLst/>
                          <a:latin typeface="Arial" panose="020B0604020202020204" pitchFamily="34" charset="0"/>
                          <a:ea typeface="+mn-ea"/>
                          <a:cs typeface="Arial" panose="020B0604020202020204" pitchFamily="34" charset="0"/>
                        </a:rPr>
                        <a:t>No. of NHPC users on GePNIC (All locations)</a:t>
                      </a:r>
                    </a:p>
                  </a:txBody>
                  <a:tcPr/>
                </a:tc>
                <a:tc>
                  <a:txBody>
                    <a:bodyPr/>
                    <a:lstStyle/>
                    <a:p>
                      <a:pPr marL="0" algn="ctr" defTabSz="685800" rtl="0" eaLnBrk="1" latinLnBrk="0" hangingPunct="1"/>
                      <a:r>
                        <a:rPr lang="en-IN" altLang="en-US" sz="2000" u="none" strike="noStrike" kern="1200" dirty="0" smtClean="0">
                          <a:solidFill>
                            <a:schemeClr val="tx1"/>
                          </a:solidFill>
                          <a:effectLst/>
                          <a:latin typeface="Arial" panose="020B0604020202020204" pitchFamily="34" charset="0"/>
                          <a:ea typeface="+mn-ea"/>
                          <a:cs typeface="Arial" panose="020B0604020202020204" pitchFamily="34" charset="0"/>
                        </a:rPr>
                        <a:t>1000 plus</a:t>
                      </a:r>
                      <a:endParaRPr lang="en-US" sz="200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4"/>
                  </a:ext>
                </a:extLst>
              </a:tr>
              <a:tr h="1029485">
                <a:tc>
                  <a:txBody>
                    <a:bodyPr/>
                    <a:lstStyle/>
                    <a:p>
                      <a:pPr algn="ctr"/>
                      <a:r>
                        <a:rPr lang="en-US" sz="2000" u="none" strike="noStrike" kern="1200" dirty="0" smtClean="0">
                          <a:solidFill>
                            <a:schemeClr val="tx1"/>
                          </a:solidFill>
                          <a:effectLst/>
                          <a:latin typeface="Arial" panose="020B0604020202020204" pitchFamily="34" charset="0"/>
                          <a:ea typeface="+mn-ea"/>
                          <a:cs typeface="Arial" panose="020B0604020202020204" pitchFamily="34" charset="0"/>
                        </a:rPr>
                        <a:t>4.</a:t>
                      </a:r>
                      <a:endParaRPr lang="en-US" sz="200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IN" altLang="en-US" sz="2000" u="none" strike="noStrike" kern="1200" dirty="0" smtClean="0">
                          <a:solidFill>
                            <a:schemeClr val="tx1"/>
                          </a:solidFill>
                          <a:effectLst/>
                          <a:latin typeface="Arial" panose="020B0604020202020204" pitchFamily="34" charset="0"/>
                          <a:ea typeface="+mn-ea"/>
                          <a:cs typeface="Arial" panose="020B0604020202020204" pitchFamily="34" charset="0"/>
                        </a:rPr>
                        <a:t>Training provided to NHPC officials &amp; bidders with support of NIC</a:t>
                      </a:r>
                      <a:r>
                        <a:rPr lang="en-IN" altLang="en-US" sz="2000" u="none" strike="noStrike" kern="1200" baseline="0" dirty="0" smtClean="0">
                          <a:solidFill>
                            <a:schemeClr val="tx1"/>
                          </a:solidFill>
                          <a:effectLst/>
                          <a:latin typeface="Arial" panose="020B0604020202020204" pitchFamily="34" charset="0"/>
                          <a:ea typeface="+mn-ea"/>
                          <a:cs typeface="Arial" panose="020B0604020202020204" pitchFamily="34" charset="0"/>
                        </a:rPr>
                        <a:t> (FMP).</a:t>
                      </a:r>
                      <a:endParaRPr lang="en-IN" altLang="en-US" sz="200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IN" altLang="en-US" sz="2000" u="none" strike="noStrike" kern="1200" dirty="0" smtClean="0">
                          <a:solidFill>
                            <a:schemeClr val="tx1"/>
                          </a:solidFill>
                          <a:effectLst/>
                          <a:latin typeface="Arial" panose="020B0604020202020204" pitchFamily="34" charset="0"/>
                          <a:ea typeface="+mn-ea"/>
                          <a:cs typeface="Arial" panose="020B0604020202020204" pitchFamily="34" charset="0"/>
                        </a:rPr>
                        <a:t>Around 50 days at various locations of NHPC. (</a:t>
                      </a:r>
                      <a:r>
                        <a:rPr lang="en-IN" altLang="en-US" sz="2000" u="none" strike="noStrike" kern="1200" baseline="0" dirty="0" smtClean="0">
                          <a:solidFill>
                            <a:schemeClr val="tx1"/>
                          </a:solidFill>
                          <a:effectLst/>
                          <a:latin typeface="Arial" panose="020B0604020202020204" pitchFamily="34" charset="0"/>
                          <a:ea typeface="+mn-ea"/>
                          <a:cs typeface="Arial" panose="020B0604020202020204" pitchFamily="34" charset="0"/>
                        </a:rPr>
                        <a:t>Sikkim, Manipur, J&amp;K, UK, HP and NHPC CO, Faridabad &amp; others.)</a:t>
                      </a:r>
                      <a:endParaRPr lang="en-US" sz="200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5"/>
                  </a:ext>
                </a:extLst>
              </a:tr>
              <a:tr h="1223461">
                <a:tc>
                  <a:txBody>
                    <a:bodyPr/>
                    <a:lstStyle/>
                    <a:p>
                      <a:pPr algn="ctr"/>
                      <a:r>
                        <a:rPr lang="en-US" sz="2000" u="none" strike="noStrike" kern="1200" dirty="0" smtClean="0">
                          <a:solidFill>
                            <a:schemeClr val="tx1"/>
                          </a:solidFill>
                          <a:effectLst/>
                          <a:latin typeface="Arial" panose="020B0604020202020204" pitchFamily="34" charset="0"/>
                          <a:ea typeface="+mn-ea"/>
                          <a:cs typeface="Arial" panose="020B0604020202020204" pitchFamily="34" charset="0"/>
                        </a:rPr>
                        <a:t>5.</a:t>
                      </a:r>
                      <a:endParaRPr lang="en-US" sz="200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r>
                        <a:rPr lang="en-IN" altLang="en-US" sz="2000" u="none" strike="noStrike" kern="1200" dirty="0" smtClean="0">
                          <a:solidFill>
                            <a:schemeClr val="tx1"/>
                          </a:solidFill>
                          <a:effectLst/>
                          <a:latin typeface="Arial" panose="020B0604020202020204" pitchFamily="34" charset="0"/>
                          <a:ea typeface="+mn-ea"/>
                          <a:cs typeface="Arial" panose="020B0604020202020204" pitchFamily="34" charset="0"/>
                        </a:rPr>
                        <a:t>Support Service Teams for NHPC Officials and Bidders.</a:t>
                      </a:r>
                      <a:endParaRPr lang="en-US" sz="200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47663" marR="0" indent="-347663" algn="l" defTabSz="685800" rtl="0" eaLnBrk="1" fontAlgn="auto" latinLnBrk="0" hangingPunct="1">
                        <a:lnSpc>
                          <a:spcPct val="100000"/>
                        </a:lnSpc>
                        <a:spcBef>
                          <a:spcPts val="0"/>
                        </a:spcBef>
                        <a:spcAft>
                          <a:spcPts val="0"/>
                        </a:spcAft>
                        <a:buClrTx/>
                        <a:buSzTx/>
                        <a:buFont typeface="+mj-lt"/>
                        <a:buAutoNum type="arabicPeriod"/>
                        <a:tabLst/>
                        <a:defRPr/>
                      </a:pPr>
                      <a:r>
                        <a:rPr lang="en-IN" altLang="en-US" sz="1800" u="none" strike="noStrike" kern="1200" dirty="0" smtClean="0">
                          <a:solidFill>
                            <a:schemeClr val="tx1"/>
                          </a:solidFill>
                          <a:effectLst/>
                          <a:latin typeface="Arial" panose="020B0604020202020204" pitchFamily="34" charset="0"/>
                          <a:ea typeface="+mn-ea"/>
                          <a:cs typeface="Arial" panose="020B0604020202020204" pitchFamily="34" charset="0"/>
                        </a:rPr>
                        <a:t>FMP-NICSI (2 Nos.) </a:t>
                      </a:r>
                    </a:p>
                    <a:p>
                      <a:pPr marL="347663" marR="0" indent="-347663" algn="l" defTabSz="685800" rtl="0" eaLnBrk="1" fontAlgn="auto" latinLnBrk="0" hangingPunct="1">
                        <a:lnSpc>
                          <a:spcPct val="100000"/>
                        </a:lnSpc>
                        <a:spcBef>
                          <a:spcPts val="0"/>
                        </a:spcBef>
                        <a:spcAft>
                          <a:spcPts val="0"/>
                        </a:spcAft>
                        <a:buClrTx/>
                        <a:buSzTx/>
                        <a:buFont typeface="+mj-lt"/>
                        <a:buAutoNum type="arabicPeriod"/>
                        <a:tabLst/>
                        <a:defRPr/>
                      </a:pPr>
                      <a:r>
                        <a:rPr lang="en-IN" altLang="en-US" sz="1800" u="none" strike="noStrike" kern="1200" dirty="0" smtClean="0">
                          <a:solidFill>
                            <a:schemeClr val="tx1"/>
                          </a:solidFill>
                          <a:effectLst/>
                          <a:latin typeface="Arial" panose="020B0604020202020204" pitchFamily="34" charset="0"/>
                          <a:ea typeface="+mn-ea"/>
                          <a:cs typeface="Arial" panose="020B0604020202020204" pitchFamily="34" charset="0"/>
                        </a:rPr>
                        <a:t>NHPC CO e-proc. Team</a:t>
                      </a:r>
                    </a:p>
                    <a:p>
                      <a:pPr marL="347663" marR="0" lvl="0" indent="-347663" algn="l" defTabSz="685800" rtl="0" eaLnBrk="1" fontAlgn="auto" latinLnBrk="0" hangingPunct="1">
                        <a:lnSpc>
                          <a:spcPct val="100000"/>
                        </a:lnSpc>
                        <a:spcBef>
                          <a:spcPts val="0"/>
                        </a:spcBef>
                        <a:spcAft>
                          <a:spcPts val="0"/>
                        </a:spcAft>
                        <a:buClrTx/>
                        <a:buSzTx/>
                        <a:buFont typeface="+mj-lt"/>
                        <a:buAutoNum type="arabicPeriod"/>
                        <a:tabLst/>
                        <a:defRPr/>
                      </a:pPr>
                      <a:r>
                        <a:rPr lang="en-IN" altLang="en-US" sz="1800" u="none" strike="noStrike" kern="1200" dirty="0" smtClean="0">
                          <a:solidFill>
                            <a:schemeClr val="tx1"/>
                          </a:solidFill>
                          <a:effectLst/>
                          <a:latin typeface="Arial" panose="020B0604020202020204" pitchFamily="34" charset="0"/>
                          <a:ea typeface="+mn-ea"/>
                          <a:cs typeface="Arial" panose="020B0604020202020204" pitchFamily="34" charset="0"/>
                        </a:rPr>
                        <a:t>24 x7 NIC Helpdesk</a:t>
                      </a:r>
                      <a:endParaRPr lang="en-US" sz="180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58040188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8584"/>
            <a:ext cx="9144000" cy="535531"/>
          </a:xfrm>
          <a:noFill/>
          <a:ln w="12700">
            <a:noFill/>
            <a:miter lim="800000"/>
            <a:headEnd/>
            <a:tailEnd/>
          </a:ln>
        </p:spPr>
        <p:txBody>
          <a:bodyPr vert="horz" wrap="square" lIns="67866" tIns="33338" rIns="67866" bIns="33338" numCol="1" rtlCol="0" anchor="ctr" anchorCtr="0" compatLnSpc="1">
            <a:prstTxWarp prst="textNoShape">
              <a:avLst/>
            </a:prstTxWarp>
            <a:noAutofit/>
          </a:bodyPr>
          <a:lstStyle/>
          <a:p>
            <a:pPr algn="ctr" defTabSz="725091"/>
            <a:r>
              <a:rPr lang="en-IN" altLang="en-US" sz="2400" b="1" dirty="0">
                <a:latin typeface="Arial" pitchFamily="34" charset="0"/>
                <a:cs typeface="Arial" pitchFamily="34" charset="0"/>
              </a:rPr>
              <a:t/>
            </a:r>
            <a:br>
              <a:rPr lang="en-IN" altLang="en-US" sz="2400" b="1" dirty="0">
                <a:latin typeface="Arial" pitchFamily="34" charset="0"/>
                <a:cs typeface="Arial" pitchFamily="34" charset="0"/>
              </a:rPr>
            </a:br>
            <a:r>
              <a:rPr lang="en-IN" altLang="en-US" sz="3200" b="1" dirty="0">
                <a:solidFill>
                  <a:srgbClr val="990033"/>
                </a:solidFill>
                <a:latin typeface="Arial Black" pitchFamily="34" charset="0"/>
                <a:cs typeface="Arial" pitchFamily="34" charset="0"/>
              </a:rPr>
              <a:t>NHPC</a:t>
            </a:r>
            <a:r>
              <a:rPr lang="en-IN" altLang="en-US" sz="3200" b="1" dirty="0">
                <a:solidFill>
                  <a:srgbClr val="990033"/>
                </a:solidFill>
                <a:latin typeface="Arial Black" pitchFamily="34" charset="0"/>
                <a:ea typeface="+mn-ea"/>
                <a:cs typeface="Arial" pitchFamily="34" charset="0"/>
              </a:rPr>
              <a:t> e-Proc. Statistics on GePNIC </a:t>
            </a:r>
            <a:br>
              <a:rPr lang="en-IN" altLang="en-US" sz="3200" b="1" dirty="0">
                <a:solidFill>
                  <a:srgbClr val="990033"/>
                </a:solidFill>
                <a:latin typeface="Arial Black" pitchFamily="34" charset="0"/>
                <a:ea typeface="+mn-ea"/>
                <a:cs typeface="Arial" pitchFamily="34" charset="0"/>
              </a:rPr>
            </a:br>
            <a:endParaRPr lang="en-IN" sz="3200" b="1" dirty="0">
              <a:solidFill>
                <a:srgbClr val="990033"/>
              </a:solidFill>
              <a:latin typeface="Arial Black" pitchFamily="34" charset="0"/>
              <a:ea typeface="+mn-ea"/>
              <a:cs typeface="Arial" pitchFamily="34" charset="0"/>
            </a:endParaRPr>
          </a:p>
        </p:txBody>
      </p:sp>
      <p:sp>
        <p:nvSpPr>
          <p:cNvPr id="3" name="Content Placeholder 2"/>
          <p:cNvSpPr>
            <a:spLocks noGrp="1"/>
          </p:cNvSpPr>
          <p:nvPr>
            <p:ph idx="1"/>
          </p:nvPr>
        </p:nvSpPr>
        <p:spPr>
          <a:xfrm>
            <a:off x="478971" y="480132"/>
            <a:ext cx="9144000" cy="6377869"/>
          </a:xfrm>
        </p:spPr>
        <p:txBody>
          <a:bodyPr>
            <a:noAutofit/>
          </a:bodyPr>
          <a:lstStyle/>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xmlns="" id="{56500AB5-2602-4A09-A5B9-7CFB8901E95D}"/>
              </a:ext>
            </a:extLst>
          </p:cNvPr>
          <p:cNvGraphicFramePr>
            <a:graphicFrameLocks/>
          </p:cNvGraphicFramePr>
          <p:nvPr>
            <p:extLst>
              <p:ext uri="{D42A27DB-BD31-4B8C-83A1-F6EECF244321}">
                <p14:modId xmlns:p14="http://schemas.microsoft.com/office/powerpoint/2010/main" xmlns="" val="3017711590"/>
              </p:ext>
            </p:extLst>
          </p:nvPr>
        </p:nvGraphicFramePr>
        <p:xfrm>
          <a:off x="0" y="624115"/>
          <a:ext cx="10058400" cy="5973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93627190"/>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5157"/>
            <a:ext cx="10062546" cy="535531"/>
          </a:xfrm>
          <a:noFill/>
          <a:ln w="12700">
            <a:noFill/>
            <a:miter lim="800000"/>
            <a:headEnd/>
            <a:tailEnd/>
          </a:ln>
        </p:spPr>
        <p:txBody>
          <a:bodyPr vert="horz" wrap="square" lIns="67866" tIns="33338" rIns="67866" bIns="33338" numCol="1" rtlCol="0" anchor="ctr" anchorCtr="0" compatLnSpc="1">
            <a:prstTxWarp prst="textNoShape">
              <a:avLst/>
            </a:prstTxWarp>
            <a:noAutofit/>
          </a:bodyPr>
          <a:lstStyle/>
          <a:p>
            <a:pPr algn="ctr" defTabSz="725091"/>
            <a:r>
              <a:rPr lang="en-IN" altLang="en-US" sz="2400" b="1" dirty="0">
                <a:latin typeface="Arial" pitchFamily="34" charset="0"/>
                <a:cs typeface="Arial" pitchFamily="34" charset="0"/>
              </a:rPr>
              <a:t/>
            </a:r>
            <a:br>
              <a:rPr lang="en-IN" altLang="en-US" sz="2400" b="1" dirty="0">
                <a:latin typeface="Arial" pitchFamily="34" charset="0"/>
                <a:cs typeface="Arial" pitchFamily="34" charset="0"/>
              </a:rPr>
            </a:br>
            <a:r>
              <a:rPr lang="en-IN" altLang="en-US" sz="3200" b="1" dirty="0">
                <a:solidFill>
                  <a:srgbClr val="990033"/>
                </a:solidFill>
                <a:latin typeface="Arial Black" pitchFamily="34" charset="0"/>
                <a:cs typeface="Arial" pitchFamily="34" charset="0"/>
              </a:rPr>
              <a:t>NHPC</a:t>
            </a:r>
            <a:r>
              <a:rPr lang="en-IN" altLang="en-US" sz="3200" b="1" dirty="0">
                <a:solidFill>
                  <a:srgbClr val="990033"/>
                </a:solidFill>
                <a:latin typeface="Arial Black" pitchFamily="34" charset="0"/>
                <a:ea typeface="+mn-ea"/>
                <a:cs typeface="Arial" pitchFamily="34" charset="0"/>
              </a:rPr>
              <a:t> H</a:t>
            </a:r>
            <a:r>
              <a:rPr lang="en-IN" altLang="en-US" sz="3200" b="1" dirty="0" smtClean="0">
                <a:solidFill>
                  <a:srgbClr val="990033"/>
                </a:solidFill>
                <a:latin typeface="Arial Black" pitchFamily="34" charset="0"/>
                <a:ea typeface="+mn-ea"/>
                <a:cs typeface="Arial" pitchFamily="34" charset="0"/>
              </a:rPr>
              <a:t>igh </a:t>
            </a:r>
            <a:r>
              <a:rPr lang="en-IN" altLang="en-US" sz="3200" b="1" dirty="0">
                <a:solidFill>
                  <a:srgbClr val="990033"/>
                </a:solidFill>
                <a:latin typeface="Arial Black" pitchFamily="34" charset="0"/>
                <a:ea typeface="+mn-ea"/>
                <a:cs typeface="Arial" pitchFamily="34" charset="0"/>
              </a:rPr>
              <a:t>V</a:t>
            </a:r>
            <a:r>
              <a:rPr lang="en-IN" altLang="en-US" sz="3200" b="1" dirty="0" smtClean="0">
                <a:solidFill>
                  <a:srgbClr val="990033"/>
                </a:solidFill>
                <a:latin typeface="Arial Black" pitchFamily="34" charset="0"/>
                <a:ea typeface="+mn-ea"/>
                <a:cs typeface="Arial" pitchFamily="34" charset="0"/>
              </a:rPr>
              <a:t>alue </a:t>
            </a:r>
            <a:r>
              <a:rPr lang="en-IN" altLang="en-US" sz="3200" b="1" dirty="0">
                <a:solidFill>
                  <a:srgbClr val="990033"/>
                </a:solidFill>
                <a:latin typeface="Arial Black" pitchFamily="34" charset="0"/>
                <a:ea typeface="+mn-ea"/>
                <a:cs typeface="Arial" pitchFamily="34" charset="0"/>
              </a:rPr>
              <a:t>T</a:t>
            </a:r>
            <a:r>
              <a:rPr lang="en-IN" altLang="en-US" sz="3200" b="1" dirty="0" smtClean="0">
                <a:solidFill>
                  <a:srgbClr val="990033"/>
                </a:solidFill>
                <a:latin typeface="Arial Black" pitchFamily="34" charset="0"/>
                <a:ea typeface="+mn-ea"/>
                <a:cs typeface="Arial" pitchFamily="34" charset="0"/>
              </a:rPr>
              <a:t>enders on </a:t>
            </a:r>
            <a:r>
              <a:rPr lang="en-IN" altLang="en-US" sz="3200" b="1" dirty="0">
                <a:solidFill>
                  <a:srgbClr val="990033"/>
                </a:solidFill>
                <a:latin typeface="Arial Black" pitchFamily="34" charset="0"/>
                <a:ea typeface="+mn-ea"/>
                <a:cs typeface="Arial" pitchFamily="34" charset="0"/>
              </a:rPr>
              <a:t>GePNIC </a:t>
            </a:r>
            <a:br>
              <a:rPr lang="en-IN" altLang="en-US" sz="3200" b="1" dirty="0">
                <a:solidFill>
                  <a:srgbClr val="990033"/>
                </a:solidFill>
                <a:latin typeface="Arial Black" pitchFamily="34" charset="0"/>
                <a:ea typeface="+mn-ea"/>
                <a:cs typeface="Arial" pitchFamily="34" charset="0"/>
              </a:rPr>
            </a:br>
            <a:endParaRPr lang="en-IN" sz="3200" b="1" dirty="0">
              <a:solidFill>
                <a:srgbClr val="990033"/>
              </a:solidFill>
              <a:latin typeface="Arial Black" pitchFamily="34" charset="0"/>
              <a:ea typeface="+mn-ea"/>
              <a:cs typeface="Arial" pitchFamily="34" charset="0"/>
            </a:endParaRPr>
          </a:p>
        </p:txBody>
      </p:sp>
      <p:sp>
        <p:nvSpPr>
          <p:cNvPr id="3" name="Content Placeholder 2"/>
          <p:cNvSpPr>
            <a:spLocks noGrp="1"/>
          </p:cNvSpPr>
          <p:nvPr>
            <p:ph idx="1"/>
          </p:nvPr>
        </p:nvSpPr>
        <p:spPr>
          <a:xfrm>
            <a:off x="478971" y="480132"/>
            <a:ext cx="9144000" cy="6377869"/>
          </a:xfrm>
        </p:spPr>
        <p:txBody>
          <a:bodyPr>
            <a:noAutofit/>
          </a:bodyPr>
          <a:lstStyle/>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a:p>
            <a:pPr marL="919163" indent="-457200">
              <a:buFont typeface="Wingdings" pitchFamily="2" charset="2"/>
              <a:buChar char="Ø"/>
            </a:pPr>
            <a:endParaRPr lang="en-IN" altLang="en-US" sz="2400" b="1" dirty="0">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106687500"/>
              </p:ext>
            </p:extLst>
          </p:nvPr>
        </p:nvGraphicFramePr>
        <p:xfrm>
          <a:off x="1" y="620688"/>
          <a:ext cx="10058400" cy="6363294"/>
        </p:xfrm>
        <a:graphic>
          <a:graphicData uri="http://schemas.openxmlformats.org/drawingml/2006/table">
            <a:tbl>
              <a:tblPr firstRow="1" bandRow="1">
                <a:tableStyleId>{5940675A-B579-460E-94D1-54222C63F5DA}</a:tableStyleId>
              </a:tblPr>
              <a:tblGrid>
                <a:gridCol w="591863">
                  <a:extLst>
                    <a:ext uri="{9D8B030D-6E8A-4147-A177-3AD203B41FA5}">
                      <a16:colId xmlns:a16="http://schemas.microsoft.com/office/drawing/2014/main" xmlns="" val="20000"/>
                    </a:ext>
                  </a:extLst>
                </a:gridCol>
                <a:gridCol w="5296270">
                  <a:extLst>
                    <a:ext uri="{9D8B030D-6E8A-4147-A177-3AD203B41FA5}">
                      <a16:colId xmlns:a16="http://schemas.microsoft.com/office/drawing/2014/main" xmlns="" val="20001"/>
                    </a:ext>
                  </a:extLst>
                </a:gridCol>
                <a:gridCol w="4170267">
                  <a:extLst>
                    <a:ext uri="{9D8B030D-6E8A-4147-A177-3AD203B41FA5}">
                      <a16:colId xmlns:a16="http://schemas.microsoft.com/office/drawing/2014/main" xmlns="" val="20002"/>
                    </a:ext>
                  </a:extLst>
                </a:gridCol>
              </a:tblGrid>
              <a:tr h="399984">
                <a:tc>
                  <a:txBody>
                    <a:bodyPr/>
                    <a:lstStyle/>
                    <a:p>
                      <a:pPr marL="0" algn="ctr" defTabSz="685800" rtl="0" eaLnBrk="1" fontAlgn="t" latinLnBrk="0" hangingPunct="1"/>
                      <a:r>
                        <a:rPr lang="en-US" sz="2000" b="1" u="none" strike="noStrike" kern="1200" dirty="0" smtClean="0">
                          <a:solidFill>
                            <a:schemeClr val="tx1"/>
                          </a:solidFill>
                          <a:effectLst/>
                          <a:latin typeface="Arial" panose="020B0604020202020204" pitchFamily="34" charset="0"/>
                          <a:ea typeface="+mn-ea"/>
                          <a:cs typeface="Arial" panose="020B0604020202020204" pitchFamily="34" charset="0"/>
                        </a:rPr>
                        <a:t>SN </a:t>
                      </a:r>
                      <a:endParaRPr lang="en-US" sz="2000" b="1"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algn="ctr" defTabSz="685800" rtl="0" eaLnBrk="1" fontAlgn="t" latinLnBrk="0" hangingPunct="1"/>
                      <a:r>
                        <a:rPr lang="en-US" sz="2000" b="1" u="none" strike="noStrike" kern="1200" dirty="0" smtClean="0">
                          <a:solidFill>
                            <a:schemeClr val="tx1"/>
                          </a:solidFill>
                          <a:effectLst/>
                          <a:latin typeface="Arial" panose="020B0604020202020204" pitchFamily="34" charset="0"/>
                          <a:ea typeface="+mn-ea"/>
                          <a:cs typeface="Arial" panose="020B0604020202020204" pitchFamily="34" charset="0"/>
                        </a:rPr>
                        <a:t>Description</a:t>
                      </a:r>
                      <a:endParaRPr lang="en-US" sz="2000" b="1"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algn="ctr" defTabSz="685800" rtl="0" eaLnBrk="1" fontAlgn="t" latinLnBrk="0" hangingPunct="1"/>
                      <a:r>
                        <a:rPr lang="en-US" sz="2000" b="1" u="none" strike="noStrike" kern="1200" dirty="0" smtClean="0">
                          <a:solidFill>
                            <a:schemeClr val="tx1"/>
                          </a:solidFill>
                          <a:effectLst/>
                          <a:latin typeface="Arial" panose="020B0604020202020204" pitchFamily="34" charset="0"/>
                          <a:ea typeface="+mn-ea"/>
                          <a:cs typeface="Arial" panose="020B0604020202020204" pitchFamily="34" charset="0"/>
                        </a:rPr>
                        <a:t>Value / status</a:t>
                      </a:r>
                      <a:endParaRPr lang="en-US" sz="2000" b="1" u="none" strike="noStrike"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0"/>
                  </a:ext>
                </a:extLst>
              </a:tr>
              <a:tr h="1199952">
                <a:tc>
                  <a:txBody>
                    <a:bodyPr/>
                    <a:lstStyle/>
                    <a:p>
                      <a:pPr algn="ctr"/>
                      <a:r>
                        <a:rPr lang="en-US" sz="2000" u="none" strike="noStrike" kern="1200" dirty="0" smtClean="0">
                          <a:solidFill>
                            <a:schemeClr val="tx1"/>
                          </a:solidFill>
                          <a:effectLst/>
                          <a:latin typeface="Arial" panose="020B0604020202020204" pitchFamily="34" charset="0"/>
                          <a:ea typeface="+mn-ea"/>
                          <a:cs typeface="Arial" panose="020B0604020202020204" pitchFamily="34" charset="0"/>
                        </a:rPr>
                        <a:t>1.</a:t>
                      </a:r>
                      <a:endParaRPr lang="en-US" sz="200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r>
                        <a:rPr kumimoji="0" lang="en-IN" sz="1800" kern="1200" dirty="0" smtClean="0">
                          <a:solidFill>
                            <a:schemeClr val="tx1"/>
                          </a:solidFill>
                          <a:effectLst/>
                          <a:latin typeface="Arial" panose="020B0604020202020204" pitchFamily="34" charset="0"/>
                          <a:ea typeface="+mn-ea"/>
                          <a:cs typeface="Arial" panose="020B0604020202020204" pitchFamily="34" charset="0"/>
                        </a:rPr>
                        <a:t>Lot-1</a:t>
                      </a:r>
                      <a:r>
                        <a:rPr kumimoji="0" lang="en-IN" sz="1800" kern="1200" baseline="0" dirty="0" smtClean="0">
                          <a:solidFill>
                            <a:schemeClr val="tx1"/>
                          </a:solidFill>
                          <a:effectLst/>
                          <a:latin typeface="Arial" panose="020B0604020202020204" pitchFamily="34" charset="0"/>
                          <a:ea typeface="+mn-ea"/>
                          <a:cs typeface="Arial" panose="020B0604020202020204" pitchFamily="34" charset="0"/>
                        </a:rPr>
                        <a:t> </a:t>
                      </a:r>
                      <a:r>
                        <a:rPr kumimoji="0" lang="en-IN" sz="1800" kern="1200" dirty="0" smtClean="0">
                          <a:solidFill>
                            <a:schemeClr val="tx1"/>
                          </a:solidFill>
                          <a:effectLst/>
                          <a:latin typeface="Arial" panose="020B0604020202020204" pitchFamily="34" charset="0"/>
                          <a:ea typeface="+mn-ea"/>
                          <a:cs typeface="Arial" panose="020B0604020202020204" pitchFamily="34" charset="0"/>
                        </a:rPr>
                        <a:t>Civil Works Package of </a:t>
                      </a:r>
                      <a:r>
                        <a:rPr kumimoji="0" lang="en-IN" sz="1800" b="1" kern="1200" dirty="0" smtClean="0">
                          <a:solidFill>
                            <a:schemeClr val="tx1"/>
                          </a:solidFill>
                          <a:effectLst/>
                          <a:latin typeface="Arial" panose="020B0604020202020204" pitchFamily="34" charset="0"/>
                          <a:ea typeface="+mn-ea"/>
                          <a:cs typeface="Arial" panose="020B0604020202020204" pitchFamily="34" charset="0"/>
                        </a:rPr>
                        <a:t>Teesta HE Project Stage-IV, Sikkim:</a:t>
                      </a:r>
                      <a:r>
                        <a:rPr kumimoji="0" lang="en-IN" sz="1800" kern="1200" dirty="0" smtClean="0">
                          <a:solidFill>
                            <a:schemeClr val="tx1"/>
                          </a:solidFill>
                          <a:effectLst/>
                          <a:latin typeface="Arial" panose="020B0604020202020204" pitchFamily="34" charset="0"/>
                          <a:ea typeface="+mn-ea"/>
                          <a:cs typeface="Arial" panose="020B0604020202020204" pitchFamily="34" charset="0"/>
                        </a:rPr>
                        <a:t> </a:t>
                      </a:r>
                    </a:p>
                  </a:txBody>
                  <a:tcPr/>
                </a:tc>
                <a:tc>
                  <a:txBody>
                    <a:bodyPr/>
                    <a:lstStyle/>
                    <a:p>
                      <a:pPr algn="l"/>
                      <a:r>
                        <a:rPr lang="en-US" sz="1900" u="none" strike="noStrike" kern="1200" dirty="0" smtClean="0">
                          <a:solidFill>
                            <a:schemeClr val="tx1"/>
                          </a:solidFill>
                          <a:effectLst/>
                          <a:latin typeface="Arial" panose="020B0604020202020204" pitchFamily="34" charset="0"/>
                          <a:ea typeface="+mn-ea"/>
                          <a:cs typeface="Arial" panose="020B0604020202020204" pitchFamily="34" charset="0"/>
                        </a:rPr>
                        <a:t>Estimated</a:t>
                      </a:r>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 cost: 1671.36 Crore </a:t>
                      </a:r>
                    </a:p>
                    <a:p>
                      <a:pPr algn="l"/>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Numbers of bidders- 3 Nos.</a:t>
                      </a:r>
                    </a:p>
                    <a:p>
                      <a:pPr algn="l"/>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Tender in Evaluation Process</a:t>
                      </a:r>
                      <a:endParaRPr lang="hi-IN" sz="1900" u="none" strike="noStrike" kern="1200" baseline="0" dirty="0" smtClean="0">
                        <a:solidFill>
                          <a:schemeClr val="tx1"/>
                        </a:solidFill>
                        <a:effectLst/>
                        <a:latin typeface="Arial" panose="020B0604020202020204" pitchFamily="34" charset="0"/>
                        <a:ea typeface="+mn-ea"/>
                        <a:cs typeface="Arial" panose="020B0604020202020204" pitchFamily="34" charset="0"/>
                      </a:endParaRPr>
                    </a:p>
                    <a:p>
                      <a:pPr algn="l"/>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Numbers of items in </a:t>
                      </a:r>
                      <a:r>
                        <a:rPr lang="en-US" sz="1900" u="none" strike="noStrike" kern="1200" baseline="0" dirty="0" err="1" smtClean="0">
                          <a:solidFill>
                            <a:schemeClr val="tx1"/>
                          </a:solidFill>
                          <a:effectLst/>
                          <a:latin typeface="Arial" panose="020B0604020202020204" pitchFamily="34" charset="0"/>
                          <a:ea typeface="+mn-ea"/>
                          <a:cs typeface="Arial" panose="020B0604020202020204" pitchFamily="34" charset="0"/>
                        </a:rPr>
                        <a:t>BoQ</a:t>
                      </a:r>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 – 504 </a:t>
                      </a:r>
                    </a:p>
                  </a:txBody>
                  <a:tcPr/>
                </a:tc>
                <a:extLst>
                  <a:ext uri="{0D108BD9-81ED-4DB2-BD59-A6C34878D82A}">
                    <a16:rowId xmlns:a16="http://schemas.microsoft.com/office/drawing/2014/main" xmlns="" val="10001"/>
                  </a:ext>
                </a:extLst>
              </a:tr>
              <a:tr h="1199952">
                <a:tc>
                  <a:txBody>
                    <a:bodyPr/>
                    <a:lstStyle/>
                    <a:p>
                      <a:pPr algn="ctr"/>
                      <a:r>
                        <a:rPr lang="en-US" sz="2000" u="none" strike="noStrike" kern="1200" dirty="0" smtClean="0">
                          <a:solidFill>
                            <a:schemeClr val="tx1"/>
                          </a:solidFill>
                          <a:effectLst/>
                          <a:latin typeface="Arial" panose="020B0604020202020204" pitchFamily="34" charset="0"/>
                          <a:ea typeface="+mn-ea"/>
                          <a:cs typeface="Arial" panose="020B0604020202020204" pitchFamily="34" charset="0"/>
                        </a:rPr>
                        <a:t>2.</a:t>
                      </a:r>
                      <a:endParaRPr lang="en-US" sz="2000" u="none" strike="noStrike" kern="1200" dirty="0">
                        <a:solidFill>
                          <a:schemeClr val="tx1"/>
                        </a:solidFill>
                        <a:effectLst/>
                        <a:latin typeface="Arial" panose="020B0604020202020204" pitchFamily="34" charset="0"/>
                        <a:ea typeface="+mn-ea"/>
                        <a:cs typeface="Arial" panose="020B0604020202020204" pitchFamily="34" charset="0"/>
                      </a:endParaRPr>
                    </a:p>
                    <a:p>
                      <a:pPr algn="ctr"/>
                      <a:endParaRPr lang="en-US" sz="200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r>
                        <a:rPr kumimoji="0" lang="en-IN" sz="1800" kern="1200" dirty="0" smtClean="0">
                          <a:solidFill>
                            <a:schemeClr val="tx1"/>
                          </a:solidFill>
                          <a:effectLst/>
                          <a:latin typeface="Arial" panose="020B0604020202020204" pitchFamily="34" charset="0"/>
                          <a:ea typeface="+mn-ea"/>
                          <a:cs typeface="Arial" panose="020B0604020202020204" pitchFamily="34" charset="0"/>
                        </a:rPr>
                        <a:t>Lot-2 Civil Works Package of </a:t>
                      </a:r>
                      <a:r>
                        <a:rPr kumimoji="0" lang="en-IN" sz="1800" b="1" kern="1200" dirty="0" smtClean="0">
                          <a:solidFill>
                            <a:schemeClr val="tx1"/>
                          </a:solidFill>
                          <a:effectLst/>
                          <a:latin typeface="Arial" panose="020B0604020202020204" pitchFamily="34" charset="0"/>
                          <a:ea typeface="+mn-ea"/>
                          <a:cs typeface="Arial" panose="020B0604020202020204" pitchFamily="34" charset="0"/>
                        </a:rPr>
                        <a:t>Teesta HE Project, Stage-IV, Sikkim.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u="none" strike="noStrike" kern="1200" dirty="0" smtClean="0">
                          <a:solidFill>
                            <a:schemeClr val="tx1"/>
                          </a:solidFill>
                          <a:effectLst/>
                          <a:latin typeface="Arial" panose="020B0604020202020204" pitchFamily="34" charset="0"/>
                          <a:ea typeface="+mn-ea"/>
                          <a:cs typeface="Arial" panose="020B0604020202020204" pitchFamily="34" charset="0"/>
                        </a:rPr>
                        <a:t>Estimated</a:t>
                      </a:r>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 cost: 1198.00 Crore</a:t>
                      </a:r>
                    </a:p>
                    <a:p>
                      <a:pPr algn="l"/>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Numbers of bidders- 4 Nos.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Tender in Evaluation Process</a:t>
                      </a:r>
                      <a:endParaRPr lang="hi-IN" sz="1900" u="none" strike="noStrike"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Numbers of line in </a:t>
                      </a:r>
                      <a:r>
                        <a:rPr lang="en-US" sz="1900" u="none" strike="noStrike" kern="1200" baseline="0" dirty="0" err="1" smtClean="0">
                          <a:solidFill>
                            <a:schemeClr val="tx1"/>
                          </a:solidFill>
                          <a:effectLst/>
                          <a:latin typeface="Arial" panose="020B0604020202020204" pitchFamily="34" charset="0"/>
                          <a:ea typeface="+mn-ea"/>
                          <a:cs typeface="Arial" panose="020B0604020202020204" pitchFamily="34" charset="0"/>
                        </a:rPr>
                        <a:t>BoQ</a:t>
                      </a:r>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hi-IN" sz="1900" u="none" strike="noStrike" kern="1200" baseline="0" dirty="0" smtClean="0">
                          <a:solidFill>
                            <a:schemeClr val="tx1"/>
                          </a:solidFill>
                          <a:effectLst/>
                          <a:latin typeface="Arial" panose="020B0604020202020204" pitchFamily="34" charset="0"/>
                          <a:ea typeface="+mn-ea"/>
                          <a:cs typeface="Arial" panose="020B0604020202020204" pitchFamily="34" charset="0"/>
                        </a:rPr>
                        <a:t> 465</a:t>
                      </a:r>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p>
                  </a:txBody>
                  <a:tcPr/>
                </a:tc>
                <a:extLst>
                  <a:ext uri="{0D108BD9-81ED-4DB2-BD59-A6C34878D82A}">
                    <a16:rowId xmlns:a16="http://schemas.microsoft.com/office/drawing/2014/main" xmlns="" val="10002"/>
                  </a:ext>
                </a:extLst>
              </a:tr>
              <a:tr h="1026061">
                <a:tc>
                  <a:txBody>
                    <a:bodyPr/>
                    <a:lstStyle/>
                    <a:p>
                      <a:pPr algn="ctr"/>
                      <a:r>
                        <a:rPr lang="en-US" sz="2000" u="none" strike="noStrike" kern="1200" dirty="0" smtClean="0">
                          <a:solidFill>
                            <a:schemeClr val="tx1"/>
                          </a:solidFill>
                          <a:effectLst/>
                          <a:latin typeface="Arial" panose="020B0604020202020204" pitchFamily="34" charset="0"/>
                          <a:ea typeface="+mn-ea"/>
                          <a:cs typeface="Arial" panose="020B0604020202020204" pitchFamily="34" charset="0"/>
                        </a:rPr>
                        <a:t>3.</a:t>
                      </a:r>
                      <a:endParaRPr lang="en-US" sz="200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0" lang="en-US" sz="1800" b="0" i="0" kern="1200" dirty="0" smtClean="0">
                          <a:solidFill>
                            <a:schemeClr val="tx1"/>
                          </a:solidFill>
                          <a:effectLst/>
                          <a:latin typeface="Arial" panose="020B0604020202020204" pitchFamily="34" charset="0"/>
                          <a:ea typeface="+mn-ea"/>
                          <a:cs typeface="Arial" panose="020B0604020202020204" pitchFamily="34" charset="0"/>
                        </a:rPr>
                        <a:t>EPC Contract for development of 50 MW capacity Solar Power Plant- </a:t>
                      </a:r>
                      <a:r>
                        <a:rPr kumimoji="0" lang="en-US" sz="1800" b="1" i="0" kern="1200" dirty="0" smtClean="0">
                          <a:solidFill>
                            <a:schemeClr val="tx1"/>
                          </a:solidFill>
                          <a:effectLst/>
                          <a:latin typeface="Arial" panose="020B0604020202020204" pitchFamily="34" charset="0"/>
                          <a:ea typeface="+mn-ea"/>
                          <a:cs typeface="Arial" panose="020B0604020202020204" pitchFamily="34" charset="0"/>
                        </a:rPr>
                        <a:t>Tamil Nadu.</a:t>
                      </a:r>
                      <a:endParaRPr lang="en-IN" altLang="en-US" sz="1800" b="1"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algn="l"/>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Numbers of bidders- 4 Nos.</a:t>
                      </a:r>
                    </a:p>
                    <a:p>
                      <a:pPr algn="l"/>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Process completed in June 2017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Numbers of items in </a:t>
                      </a:r>
                      <a:r>
                        <a:rPr lang="en-US" sz="1900" u="none" strike="noStrike" kern="1200" baseline="0" dirty="0" err="1" smtClean="0">
                          <a:solidFill>
                            <a:schemeClr val="tx1"/>
                          </a:solidFill>
                          <a:effectLst/>
                          <a:latin typeface="Arial" panose="020B0604020202020204" pitchFamily="34" charset="0"/>
                          <a:ea typeface="+mn-ea"/>
                          <a:cs typeface="Arial" panose="020B0604020202020204" pitchFamily="34" charset="0"/>
                        </a:rPr>
                        <a:t>BoQ</a:t>
                      </a:r>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hi-IN" sz="1900" u="none" strike="noStrike" kern="1200" baseline="0" dirty="0" smtClean="0">
                          <a:solidFill>
                            <a:schemeClr val="tx1"/>
                          </a:solidFill>
                          <a:effectLst/>
                          <a:latin typeface="Arial" panose="020B0604020202020204" pitchFamily="34" charset="0"/>
                          <a:ea typeface="+mn-ea"/>
                          <a:cs typeface="Arial" panose="020B0604020202020204" pitchFamily="34" charset="0"/>
                        </a:rPr>
                        <a:t> </a:t>
                      </a:r>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60  </a:t>
                      </a:r>
                    </a:p>
                    <a:p>
                      <a:pPr algn="l"/>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Tender AOC @ Rs.288 cr.</a:t>
                      </a:r>
                    </a:p>
                  </a:txBody>
                  <a:tcPr/>
                </a:tc>
                <a:extLst>
                  <a:ext uri="{0D108BD9-81ED-4DB2-BD59-A6C34878D82A}">
                    <a16:rowId xmlns:a16="http://schemas.microsoft.com/office/drawing/2014/main" xmlns="" val="3266228602"/>
                  </a:ext>
                </a:extLst>
              </a:tr>
              <a:tr h="1014318">
                <a:tc>
                  <a:txBody>
                    <a:bodyPr/>
                    <a:lstStyle/>
                    <a:p>
                      <a:pPr algn="ctr"/>
                      <a:r>
                        <a:rPr lang="en-US" sz="2000" u="none" strike="noStrike" kern="1200" dirty="0" smtClean="0">
                          <a:solidFill>
                            <a:schemeClr val="tx1"/>
                          </a:solidFill>
                          <a:effectLst/>
                          <a:latin typeface="Arial" panose="020B0604020202020204" pitchFamily="34" charset="0"/>
                          <a:ea typeface="+mn-ea"/>
                          <a:cs typeface="Arial" panose="020B0604020202020204" pitchFamily="34" charset="0"/>
                        </a:rPr>
                        <a:t>4.</a:t>
                      </a:r>
                      <a:endParaRPr lang="en-US" sz="200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EPC</a:t>
                      </a:r>
                      <a:r>
                        <a:rPr lang="en-US" sz="1800" baseline="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Contract For 10 MW Capacity Floating Solar Power Project at West </a:t>
                      </a:r>
                      <a:r>
                        <a:rPr lang="en-US" sz="1800" dirty="0" err="1" smtClean="0">
                          <a:latin typeface="Arial" panose="020B0604020202020204" pitchFamily="34" charset="0"/>
                          <a:cs typeface="Arial" panose="020B0604020202020204" pitchFamily="34" charset="0"/>
                        </a:rPr>
                        <a:t>Kallada</a:t>
                      </a:r>
                      <a:r>
                        <a:rPr lang="en-US" sz="1800" dirty="0" smtClean="0">
                          <a:latin typeface="Arial" panose="020B0604020202020204" pitchFamily="34" charset="0"/>
                          <a:cs typeface="Arial" panose="020B0604020202020204" pitchFamily="34" charset="0"/>
                        </a:rPr>
                        <a:t>, Kollam District, in the </a:t>
                      </a:r>
                      <a:r>
                        <a:rPr lang="en-US" sz="1800" b="1" dirty="0" smtClean="0">
                          <a:latin typeface="Arial" panose="020B0604020202020204" pitchFamily="34" charset="0"/>
                          <a:cs typeface="Arial" panose="020B0604020202020204" pitchFamily="34" charset="0"/>
                        </a:rPr>
                        <a:t>State of Kerala</a:t>
                      </a:r>
                      <a:r>
                        <a:rPr lang="en-US" sz="1800" dirty="0" smtClean="0">
                          <a:latin typeface="Arial" panose="020B0604020202020204" pitchFamily="34" charset="0"/>
                          <a:cs typeface="Arial" panose="020B0604020202020204" pitchFamily="34" charset="0"/>
                        </a:rPr>
                        <a:t>.</a:t>
                      </a:r>
                      <a:endParaRPr lang="en-IN" altLang="en-US" sz="1800" b="1"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algn="l"/>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Numbers of bidders- 5 Nos.</a:t>
                      </a:r>
                    </a:p>
                    <a:p>
                      <a:pPr algn="l"/>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Process completed in Dec 2018 </a:t>
                      </a:r>
                    </a:p>
                    <a:p>
                      <a:pPr algn="l"/>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Tender at </a:t>
                      </a:r>
                      <a:r>
                        <a:rPr lang="hi-IN" sz="1900" u="none" strike="noStrike" kern="1200" baseline="0" dirty="0" smtClean="0">
                          <a:solidFill>
                            <a:schemeClr val="tx1"/>
                          </a:solidFill>
                          <a:effectLst/>
                          <a:latin typeface="Arial" panose="020B0604020202020204" pitchFamily="34" charset="0"/>
                          <a:ea typeface="+mn-ea"/>
                          <a:cs typeface="Arial" panose="020B0604020202020204" pitchFamily="34" charset="0"/>
                        </a:rPr>
                        <a:t>A</a:t>
                      </a:r>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ward Stage@ Rs.60 cr.</a:t>
                      </a:r>
                    </a:p>
                  </a:txBody>
                  <a:tcPr/>
                </a:tc>
                <a:extLst>
                  <a:ext uri="{0D108BD9-81ED-4DB2-BD59-A6C34878D82A}">
                    <a16:rowId xmlns:a16="http://schemas.microsoft.com/office/drawing/2014/main" xmlns="" val="10004"/>
                  </a:ext>
                </a:extLst>
              </a:tr>
              <a:tr h="1199952">
                <a:tc>
                  <a:txBody>
                    <a:bodyPr/>
                    <a:lstStyle/>
                    <a:p>
                      <a:pPr algn="ctr"/>
                      <a:r>
                        <a:rPr lang="en-US" sz="2000" u="none" strike="noStrike" kern="1200" dirty="0" smtClean="0">
                          <a:solidFill>
                            <a:schemeClr val="tx1"/>
                          </a:solidFill>
                          <a:effectLst/>
                          <a:latin typeface="Arial" panose="020B0604020202020204" pitchFamily="34" charset="0"/>
                          <a:ea typeface="+mn-ea"/>
                          <a:cs typeface="Arial" panose="020B0604020202020204" pitchFamily="34" charset="0"/>
                        </a:rPr>
                        <a:t>5.</a:t>
                      </a:r>
                      <a:endParaRPr lang="en-US" sz="2000" u="none" strike="noStrike"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0" lang="en-IN" sz="1800" b="1" kern="1200" dirty="0" err="1" smtClean="0">
                          <a:solidFill>
                            <a:schemeClr val="tx1"/>
                          </a:solidFill>
                          <a:effectLst/>
                          <a:latin typeface="Arial" panose="020B0604020202020204" pitchFamily="34" charset="0"/>
                          <a:ea typeface="+mn-ea"/>
                          <a:cs typeface="Arial" panose="020B0604020202020204" pitchFamily="34" charset="0"/>
                        </a:rPr>
                        <a:t>Subansiri</a:t>
                      </a:r>
                      <a:r>
                        <a:rPr kumimoji="0" lang="en-IN" sz="1800" b="1" kern="1200" dirty="0" smtClean="0">
                          <a:solidFill>
                            <a:schemeClr val="tx1"/>
                          </a:solidFill>
                          <a:effectLst/>
                          <a:latin typeface="Arial" panose="020B0604020202020204" pitchFamily="34" charset="0"/>
                          <a:ea typeface="+mn-ea"/>
                          <a:cs typeface="Arial" panose="020B0604020202020204" pitchFamily="34" charset="0"/>
                        </a:rPr>
                        <a:t> Lower Project,</a:t>
                      </a:r>
                      <a:r>
                        <a:rPr kumimoji="0" lang="en-IN" sz="1800" b="1" kern="1200" baseline="0" dirty="0" smtClean="0">
                          <a:solidFill>
                            <a:schemeClr val="tx1"/>
                          </a:solidFill>
                          <a:effectLst/>
                          <a:latin typeface="Arial" panose="020B0604020202020204" pitchFamily="34" charset="0"/>
                          <a:ea typeface="+mn-ea"/>
                          <a:cs typeface="Arial" panose="020B0604020202020204" pitchFamily="34" charset="0"/>
                        </a:rPr>
                        <a:t> </a:t>
                      </a:r>
                      <a:r>
                        <a:rPr kumimoji="0" lang="en-US" sz="1800" b="1" i="0" kern="1200" dirty="0" smtClean="0">
                          <a:solidFill>
                            <a:schemeClr val="tx1"/>
                          </a:solidFill>
                          <a:effectLst/>
                          <a:latin typeface="Arial" panose="020B0604020202020204" pitchFamily="34" charset="0"/>
                          <a:ea typeface="+mn-ea"/>
                          <a:cs typeface="Arial" panose="020B0604020202020204" pitchFamily="34" charset="0"/>
                        </a:rPr>
                        <a:t>North </a:t>
                      </a:r>
                      <a:r>
                        <a:rPr kumimoji="0" lang="en-US" sz="1800" b="1" i="0" kern="1200" dirty="0" err="1" smtClean="0">
                          <a:solidFill>
                            <a:schemeClr val="tx1"/>
                          </a:solidFill>
                          <a:effectLst/>
                          <a:latin typeface="Arial" panose="020B0604020202020204" pitchFamily="34" charset="0"/>
                          <a:ea typeface="+mn-ea"/>
                          <a:cs typeface="Arial" panose="020B0604020202020204" pitchFamily="34" charset="0"/>
                        </a:rPr>
                        <a:t>Lakhimpur</a:t>
                      </a:r>
                      <a:r>
                        <a:rPr kumimoji="0" lang="en-US" sz="1800" b="1" i="0" kern="1200" dirty="0" smtClean="0">
                          <a:solidFill>
                            <a:schemeClr val="tx1"/>
                          </a:solidFill>
                          <a:effectLst/>
                          <a:latin typeface="Arial" panose="020B0604020202020204" pitchFamily="34" charset="0"/>
                          <a:ea typeface="+mn-ea"/>
                          <a:cs typeface="Arial" panose="020B0604020202020204" pitchFamily="34" charset="0"/>
                        </a:rPr>
                        <a:t> on the border of </a:t>
                      </a:r>
                      <a:r>
                        <a:rPr kumimoji="0" lang="en-US" sz="1800" b="1" i="0" kern="1200" dirty="0" err="1" smtClean="0">
                          <a:solidFill>
                            <a:schemeClr val="tx1"/>
                          </a:solidFill>
                          <a:effectLst/>
                          <a:latin typeface="Arial" panose="020B0604020202020204" pitchFamily="34" charset="0"/>
                          <a:ea typeface="+mn-ea"/>
                          <a:cs typeface="Arial" panose="020B0604020202020204" pitchFamily="34" charset="0"/>
                        </a:rPr>
                        <a:t>Aruncachal</a:t>
                      </a:r>
                      <a:r>
                        <a:rPr kumimoji="0" lang="en-US" sz="1800" b="1" i="0" kern="1200" dirty="0" smtClean="0">
                          <a:solidFill>
                            <a:schemeClr val="tx1"/>
                          </a:solidFill>
                          <a:effectLst/>
                          <a:latin typeface="Arial" panose="020B0604020202020204" pitchFamily="34" charset="0"/>
                          <a:ea typeface="+mn-ea"/>
                          <a:cs typeface="Arial" panose="020B0604020202020204" pitchFamily="34" charset="0"/>
                        </a:rPr>
                        <a:t> Pradesh and Assam</a:t>
                      </a:r>
                      <a:r>
                        <a:rPr kumimoji="0" lang="en-US" sz="1800" b="0" i="0" kern="1200" dirty="0" smtClean="0">
                          <a:solidFill>
                            <a:schemeClr val="tx1"/>
                          </a:solidFill>
                          <a:effectLst/>
                          <a:latin typeface="Arial" panose="020B0604020202020204" pitchFamily="34" charset="0"/>
                          <a:ea typeface="+mn-ea"/>
                          <a:cs typeface="Arial" panose="020B0604020202020204" pitchFamily="34" charset="0"/>
                        </a:rPr>
                        <a:t>. </a:t>
                      </a:r>
                    </a:p>
                    <a:p>
                      <a:pPr marL="0" marR="0" indent="0" algn="l" defTabSz="685800" rtl="0" eaLnBrk="1" fontAlgn="auto" latinLnBrk="0" hangingPunct="1">
                        <a:lnSpc>
                          <a:spcPct val="100000"/>
                        </a:lnSpc>
                        <a:spcBef>
                          <a:spcPts val="0"/>
                        </a:spcBef>
                        <a:spcAft>
                          <a:spcPts val="0"/>
                        </a:spcAft>
                        <a:buClrTx/>
                        <a:buSzTx/>
                        <a:buFontTx/>
                        <a:buNone/>
                        <a:tabLst/>
                        <a:defRPr/>
                      </a:pPr>
                      <a:r>
                        <a:rPr kumimoji="0" lang="en-US" sz="1800" b="0" i="0" kern="1200" dirty="0" smtClean="0">
                          <a:solidFill>
                            <a:schemeClr val="tx1"/>
                          </a:solidFill>
                          <a:effectLst/>
                          <a:latin typeface="Arial" panose="020B0604020202020204" pitchFamily="34" charset="0"/>
                          <a:ea typeface="+mn-ea"/>
                          <a:cs typeface="Arial" panose="020B0604020202020204" pitchFamily="34" charset="0"/>
                        </a:rPr>
                        <a:t>Work-Protection work of Heading excavation and Rock Support of Surge Tunnel ST-5 to ST-8</a:t>
                      </a:r>
                      <a:endParaRPr lang="en-IN" altLang="en-US" sz="1800" b="1"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algn="l"/>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Numbers of bidder- 1 No.</a:t>
                      </a:r>
                    </a:p>
                    <a:p>
                      <a:pPr algn="l"/>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Process completed in Sept 2018 </a:t>
                      </a:r>
                    </a:p>
                    <a:p>
                      <a:pPr algn="l"/>
                      <a:r>
                        <a:rPr lang="en-US" sz="1900" u="none" strike="noStrike" kern="1200" baseline="0" dirty="0" smtClean="0">
                          <a:solidFill>
                            <a:schemeClr val="tx1"/>
                          </a:solidFill>
                          <a:effectLst/>
                          <a:latin typeface="Arial" panose="020B0604020202020204" pitchFamily="34" charset="0"/>
                          <a:ea typeface="+mn-ea"/>
                          <a:cs typeface="Arial" panose="020B0604020202020204" pitchFamily="34" charset="0"/>
                        </a:rPr>
                        <a:t>Tender at Award Stage@ Rs.24 cr.</a:t>
                      </a:r>
                    </a:p>
                  </a:txBody>
                  <a:tcPr/>
                </a:tc>
                <a:extLst>
                  <a:ext uri="{0D108BD9-81ED-4DB2-BD59-A6C34878D82A}">
                    <a16:rowId xmlns:a16="http://schemas.microsoft.com/office/drawing/2014/main" xmlns="" val="1563460619"/>
                  </a:ext>
                </a:extLst>
              </a:tr>
            </a:tbl>
          </a:graphicData>
        </a:graphic>
      </p:graphicFrame>
    </p:spTree>
    <p:extLst>
      <p:ext uri="{BB962C8B-B14F-4D97-AF65-F5344CB8AC3E}">
        <p14:creationId xmlns:p14="http://schemas.microsoft.com/office/powerpoint/2010/main" xmlns="" val="323394091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02" y="0"/>
            <a:ext cx="10045998" cy="646331"/>
          </a:xfrm>
          <a:prstGeom prst="rect">
            <a:avLst/>
          </a:prstGeom>
          <a:noFill/>
        </p:spPr>
        <p:txBody>
          <a:bodyPr wrap="square" rtlCol="0">
            <a:spAutoFit/>
          </a:bodyPr>
          <a:lstStyle/>
          <a:p>
            <a:pPr algn="ctr"/>
            <a:r>
              <a:rPr lang="en-US" sz="3600" dirty="0">
                <a:solidFill>
                  <a:srgbClr val="990033"/>
                </a:solidFill>
                <a:latin typeface="Arial Black" pitchFamily="34" charset="0"/>
              </a:rPr>
              <a:t>NHPC Perspective on GePNIC</a:t>
            </a:r>
          </a:p>
        </p:txBody>
      </p:sp>
      <p:sp>
        <p:nvSpPr>
          <p:cNvPr id="5" name="Rectangle 4"/>
          <p:cNvSpPr/>
          <p:nvPr/>
        </p:nvSpPr>
        <p:spPr>
          <a:xfrm>
            <a:off x="12402" y="646330"/>
            <a:ext cx="10045998" cy="5909310"/>
          </a:xfrm>
          <a:prstGeom prst="rect">
            <a:avLst/>
          </a:prstGeom>
        </p:spPr>
        <p:txBody>
          <a:bodyPr wrap="square">
            <a:spAutoFit/>
          </a:bodyPr>
          <a:lstStyle/>
          <a:p>
            <a:pPr marL="457200" indent="-457200" algn="just">
              <a:spcBef>
                <a:spcPts val="600"/>
              </a:spcBef>
              <a:spcAft>
                <a:spcPts val="600"/>
              </a:spcAft>
              <a:buFont typeface="Wingdings" panose="05000000000000000000" pitchFamily="2" charset="2"/>
              <a:buChar char="ü"/>
            </a:pPr>
            <a:r>
              <a:rPr lang="en-US" sz="2600" b="0" dirty="0">
                <a:latin typeface="Arial" panose="020B0604020202020204" pitchFamily="34" charset="0"/>
              </a:rPr>
              <a:t>The GePNIC solution is generic in nature so adopted by NHPC for all kinds of procurement needs such as Goods, Services and Works.</a:t>
            </a:r>
          </a:p>
          <a:p>
            <a:pPr marL="457200" indent="-457200" algn="just">
              <a:spcBef>
                <a:spcPts val="600"/>
              </a:spcBef>
              <a:spcAft>
                <a:spcPts val="600"/>
              </a:spcAft>
              <a:buFont typeface="Wingdings" panose="05000000000000000000" pitchFamily="2" charset="2"/>
              <a:buChar char="ü"/>
            </a:pPr>
            <a:r>
              <a:rPr lang="en-US" sz="2600" b="0" dirty="0">
                <a:latin typeface="Arial" panose="020B0604020202020204" pitchFamily="34" charset="0"/>
              </a:rPr>
              <a:t>Enhanced Transparency, Adhering to Guidelines of Central Vigilance Commission, IT Acts and GFR resulting less Legal Issues relating to </a:t>
            </a:r>
            <a:r>
              <a:rPr lang="en-US" sz="2600" b="0" dirty="0" smtClean="0">
                <a:latin typeface="Arial" panose="020B0604020202020204" pitchFamily="34" charset="0"/>
              </a:rPr>
              <a:t>tenders </a:t>
            </a:r>
            <a:r>
              <a:rPr lang="en-US" sz="2600" b="0" smtClean="0">
                <a:latin typeface="Arial" panose="020B0604020202020204" pitchFamily="34" charset="0"/>
              </a:rPr>
              <a:t>and further award </a:t>
            </a:r>
            <a:r>
              <a:rPr lang="en-US" sz="2600" b="0" dirty="0" smtClean="0">
                <a:latin typeface="Arial" panose="020B0604020202020204" pitchFamily="34" charset="0"/>
              </a:rPr>
              <a:t>processing.</a:t>
            </a:r>
            <a:endParaRPr lang="en-US" sz="2600" b="0" dirty="0">
              <a:latin typeface="Arial" panose="020B0604020202020204" pitchFamily="34" charset="0"/>
            </a:endParaRPr>
          </a:p>
          <a:p>
            <a:pPr marL="457200" indent="-457200" algn="just">
              <a:spcBef>
                <a:spcPts val="600"/>
              </a:spcBef>
              <a:spcAft>
                <a:spcPts val="600"/>
              </a:spcAft>
              <a:buFont typeface="Wingdings" panose="05000000000000000000" pitchFamily="2" charset="2"/>
              <a:buChar char="ü"/>
            </a:pPr>
            <a:r>
              <a:rPr lang="en-US" sz="2600" b="0" dirty="0">
                <a:latin typeface="Arial" panose="020B0604020202020204" pitchFamily="34" charset="0"/>
              </a:rPr>
              <a:t>Strong in-built security features including two factor authentication with DSC as per IT Act.</a:t>
            </a:r>
          </a:p>
          <a:p>
            <a:pPr marL="457200" indent="-457200" algn="just">
              <a:spcBef>
                <a:spcPts val="600"/>
              </a:spcBef>
              <a:spcAft>
                <a:spcPts val="600"/>
              </a:spcAft>
              <a:buFont typeface="Wingdings" panose="05000000000000000000" pitchFamily="2" charset="2"/>
              <a:buChar char="ü"/>
            </a:pPr>
            <a:r>
              <a:rPr lang="en-US" sz="2600" b="0" dirty="0">
                <a:latin typeface="Arial" panose="020B0604020202020204" pitchFamily="34" charset="0"/>
              </a:rPr>
              <a:t> Large Accessibility, efficient &amp; transparent process, Secured encryption &amp; decryption of bids resulting reduced procurement time.</a:t>
            </a:r>
          </a:p>
          <a:p>
            <a:pPr marL="457200" indent="-457200" algn="just">
              <a:spcBef>
                <a:spcPts val="600"/>
              </a:spcBef>
              <a:spcAft>
                <a:spcPts val="600"/>
              </a:spcAft>
              <a:buFont typeface="Wingdings" panose="05000000000000000000" pitchFamily="2" charset="2"/>
              <a:buChar char="ü"/>
            </a:pPr>
            <a:r>
              <a:rPr lang="en-US" sz="2600" b="0" dirty="0">
                <a:latin typeface="Arial" panose="020B0604020202020204" pitchFamily="34" charset="0"/>
              </a:rPr>
              <a:t>Massive infrastructure for support and trainings program are being provided for Tendering officials and bidders.</a:t>
            </a:r>
          </a:p>
        </p:txBody>
      </p:sp>
    </p:spTree>
    <p:extLst>
      <p:ext uri="{BB962C8B-B14F-4D97-AF65-F5344CB8AC3E}">
        <p14:creationId xmlns:p14="http://schemas.microsoft.com/office/powerpoint/2010/main" xmlns="" val="1181118231"/>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wrap="square">
        <a:spAutoFit/>
      </a:bodyPr>
      <a:lstStyle>
        <a:defPPr algn="just">
          <a:lnSpc>
            <a:spcPct val="150000"/>
          </a:lnSpc>
          <a:spcAft>
            <a:spcPts val="1200"/>
          </a:spcAft>
          <a:defRPr sz="2800" dirty="0" smtClean="0">
            <a:solidFill>
              <a:srgbClr val="000066"/>
            </a:solidFill>
            <a:latin typeface="Calibri" pitchFamily="34" charset="0"/>
          </a:defRPr>
        </a:defPPr>
      </a:lst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52532</TotalTime>
  <Words>1170</Words>
  <Application>Microsoft Office PowerPoint</Application>
  <PresentationFormat>Custom</PresentationFormat>
  <Paragraphs>235</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1_Flow</vt:lpstr>
      <vt:lpstr>Slide 1</vt:lpstr>
      <vt:lpstr>Slide 2</vt:lpstr>
      <vt:lpstr>Slide 3</vt:lpstr>
      <vt:lpstr>Slide 4</vt:lpstr>
      <vt:lpstr>Slide 5</vt:lpstr>
      <vt:lpstr> NHPC e-Proc. Statistics on GePNIC  </vt:lpstr>
      <vt:lpstr> NHPC e-Proc. Statistics on GePNIC  </vt:lpstr>
      <vt:lpstr> NHPC High Value Tenders on GePNIC  </vt:lpstr>
      <vt:lpstr>Slide 9</vt:lpstr>
      <vt:lpstr>Slide 10</vt:lpstr>
      <vt:lpstr>Slide 11</vt:lpstr>
      <vt:lpstr>Slide 12</vt:lpstr>
      <vt:lpstr>Slide 13</vt:lpstr>
    </vt:vector>
  </TitlesOfParts>
  <Company>nhpc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Vinod Gulati</dc:creator>
  <cp:lastModifiedBy>PC Dhar</cp:lastModifiedBy>
  <cp:revision>5459</cp:revision>
  <cp:lastPrinted>2019-01-18T06:33:51Z</cp:lastPrinted>
  <dcterms:created xsi:type="dcterms:W3CDTF">1998-06-30T10:46:40Z</dcterms:created>
  <dcterms:modified xsi:type="dcterms:W3CDTF">2019-01-18T09:44:10Z</dcterms:modified>
</cp:coreProperties>
</file>