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handoutMasterIdLst>
    <p:handoutMasterId r:id="rId17"/>
  </p:handoutMasterIdLst>
  <p:sldIdLst>
    <p:sldId id="260" r:id="rId2"/>
    <p:sldId id="271" r:id="rId3"/>
    <p:sldId id="272" r:id="rId4"/>
    <p:sldId id="276" r:id="rId5"/>
    <p:sldId id="274" r:id="rId6"/>
    <p:sldId id="275" r:id="rId7"/>
    <p:sldId id="277" r:id="rId8"/>
    <p:sldId id="256" r:id="rId9"/>
    <p:sldId id="257" r:id="rId10"/>
    <p:sldId id="262" r:id="rId11"/>
    <p:sldId id="263" r:id="rId12"/>
    <p:sldId id="264" r:id="rId13"/>
    <p:sldId id="265" r:id="rId14"/>
    <p:sldId id="278" r:id="rId15"/>
    <p:sldId id="267" r:id="rId1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64" autoAdjust="0"/>
    <p:restoredTop sz="94660"/>
  </p:normalViewPr>
  <p:slideViewPr>
    <p:cSldViewPr>
      <p:cViewPr varScale="1">
        <p:scale>
          <a:sx n="86" d="100"/>
          <a:sy n="86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FB370-B3A7-4322-B84B-2427D58E29C7}" type="datetimeFigureOut">
              <a:rPr lang="en-IN" smtClean="0"/>
              <a:pPr/>
              <a:t>18-01-2019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F97DC-24E5-4873-BA4B-A70362EFB0A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80456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2133600"/>
            <a:ext cx="8229600" cy="1905000"/>
          </a:xfrm>
        </p:spPr>
        <p:txBody>
          <a:bodyPr>
            <a:noAutofit/>
          </a:bodyPr>
          <a:lstStyle/>
          <a:p>
            <a:r>
              <a:rPr lang="en-IN" sz="4800" dirty="0" smtClean="0">
                <a:solidFill>
                  <a:srgbClr val="FF0000"/>
                </a:solidFill>
              </a:rPr>
              <a:t/>
            </a:r>
            <a:br>
              <a:rPr lang="en-IN" sz="4800" dirty="0" smtClean="0">
                <a:solidFill>
                  <a:srgbClr val="FF0000"/>
                </a:solidFill>
              </a:rPr>
            </a:br>
            <a:r>
              <a:rPr lang="en-IN" dirty="0">
                <a:solidFill>
                  <a:srgbClr val="FF0000"/>
                </a:solidFill>
              </a:rPr>
              <a:t/>
            </a:r>
            <a:br>
              <a:rPr lang="en-IN" dirty="0">
                <a:solidFill>
                  <a:srgbClr val="FF0000"/>
                </a:solidFill>
              </a:rPr>
            </a:br>
            <a:r>
              <a:rPr lang="en-IN" dirty="0" smtClean="0">
                <a:solidFill>
                  <a:srgbClr val="FF0000"/>
                </a:solidFill>
              </a:rPr>
              <a:t/>
            </a:r>
            <a:br>
              <a:rPr lang="en-IN" dirty="0" smtClean="0">
                <a:solidFill>
                  <a:srgbClr val="FF0000"/>
                </a:solidFill>
              </a:rPr>
            </a:br>
            <a:r>
              <a:rPr lang="en-IN" sz="4800" dirty="0" smtClean="0">
                <a:solidFill>
                  <a:srgbClr val="FF0000"/>
                </a:solidFill>
              </a:rPr>
              <a:t>IMPLEMENTATION </a:t>
            </a:r>
            <a:r>
              <a:rPr lang="en-IN" sz="4800" dirty="0">
                <a:solidFill>
                  <a:srgbClr val="FF0000"/>
                </a:solidFill>
              </a:rPr>
              <a:t>OF </a:t>
            </a:r>
            <a:r>
              <a:rPr lang="en-IN" sz="4800" dirty="0" smtClean="0">
                <a:solidFill>
                  <a:srgbClr val="FF0000"/>
                </a:solidFill>
              </a:rPr>
              <a:t/>
            </a:r>
            <a:br>
              <a:rPr lang="en-IN" sz="4800" dirty="0" smtClean="0">
                <a:solidFill>
                  <a:srgbClr val="FF0000"/>
                </a:solidFill>
              </a:rPr>
            </a:br>
            <a:r>
              <a:rPr lang="en-IN" sz="4800" dirty="0" smtClean="0">
                <a:solidFill>
                  <a:srgbClr val="FF0000"/>
                </a:solidFill>
              </a:rPr>
              <a:t>e-PROCUREMENT </a:t>
            </a:r>
            <a:r>
              <a:rPr lang="en-IN" sz="4800" dirty="0">
                <a:solidFill>
                  <a:srgbClr val="FF0000"/>
                </a:solidFill>
              </a:rPr>
              <a:t>IN CSIR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3800" y="5105400"/>
            <a:ext cx="4800600" cy="129540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R.K. RAO 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Senior Controller of Stores and Purchase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CSIR Hqrs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rkrao\Desktop\CSIR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1257" y="381000"/>
            <a:ext cx="15240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0358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dirty="0" smtClean="0"/>
          </a:p>
          <a:p>
            <a:pPr marL="0" indent="0" algn="just">
              <a:buNone/>
            </a:pPr>
            <a:r>
              <a:rPr lang="en-IN" dirty="0"/>
              <a:t> </a:t>
            </a:r>
            <a:r>
              <a:rPr lang="en-IN" dirty="0" smtClean="0"/>
              <a:t>   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Bidders enrolled in e-tenders portal</a:t>
            </a:r>
          </a:p>
          <a:p>
            <a:pPr marL="446088" indent="-366713" algn="just">
              <a:buFont typeface="Wingdings" panose="05000000000000000000" pitchFamily="2" charset="2"/>
              <a:buChar char="v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1-Jan-2018 to 31 Mar 2018 – 2500.</a:t>
            </a:r>
          </a:p>
          <a:p>
            <a:pPr marL="446088" indent="-366713" algn="just">
              <a:buFont typeface="Wingdings" panose="05000000000000000000" pitchFamily="2" charset="2"/>
              <a:buChar char="v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From1-Apr-2018to 31-Dec-2018- 7500 .</a:t>
            </a:r>
          </a:p>
          <a:p>
            <a:pPr marL="446088" indent="-366713" algn="just">
              <a:buFont typeface="Wingdings" panose="05000000000000000000" pitchFamily="2" charset="2"/>
              <a:buChar char="v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No. of bidders enrolled- 21800.</a:t>
            </a:r>
          </a:p>
          <a:p>
            <a:pPr marL="0" indent="0" algn="just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2" descr="C:\Users\rkrao\Desktop\CSIR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1257" y="304800"/>
            <a:ext cx="15240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2210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95600"/>
            <a:ext cx="8229600" cy="345069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IN" dirty="0" smtClean="0"/>
              <a:t>   </a:t>
            </a:r>
            <a:endParaRPr lang="en-IN" sz="26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700 user accounts have been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created 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e-tender portal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500 user account are created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e-publish 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portal.</a:t>
            </a:r>
          </a:p>
          <a:p>
            <a:pPr marL="0" indent="0" algn="just">
              <a:buNone/>
            </a:pP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Total 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numbers and values of tenders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published       </a:t>
            </a:r>
          </a:p>
          <a:p>
            <a:pPr marL="0" indent="0" algn="just">
              <a:buNone/>
            </a:pP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marL="0" indent="0" algn="just">
              <a:buNone/>
            </a:pP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Period                                               Nos                           Value(Rs)  </a:t>
            </a:r>
          </a:p>
          <a:p>
            <a:pPr marL="0" lvl="0" indent="0" algn="just">
              <a:buClr>
                <a:srgbClr val="31B6FD"/>
              </a:buClr>
              <a:buNone/>
            </a:pP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					       </a:t>
            </a:r>
            <a:r>
              <a:rPr lang="en-IN" sz="36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(only </a:t>
            </a:r>
            <a:r>
              <a:rPr lang="en-IN" sz="36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works)</a:t>
            </a:r>
          </a:p>
          <a:p>
            <a:pPr marL="0" indent="0" algn="just">
              <a:buNone/>
            </a:pPr>
            <a:endParaRPr lang="en-I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1</a:t>
            </a:r>
            <a:r>
              <a:rPr lang="en-IN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Dec 2017 to 31</a:t>
            </a:r>
            <a:r>
              <a:rPr lang="en-IN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 2018        1995                             57Cr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1</a:t>
            </a:r>
            <a:r>
              <a:rPr lang="en-IN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Apr 2018 to 31</a:t>
            </a:r>
            <a:r>
              <a:rPr lang="en-IN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 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 2018          4125                             179Cr</a:t>
            </a:r>
          </a:p>
          <a:p>
            <a:pPr lvl="8" indent="0" algn="just">
              <a:buNone/>
            </a:pPr>
            <a:r>
              <a:rPr lang="en-IN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8" indent="3894138" algn="just">
              <a:buFont typeface="Wingdings" panose="05000000000000000000" pitchFamily="2" charset="2"/>
              <a:buChar char="v"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2" descr="C:\Users\rkrao\Desktop\CSIR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402771"/>
            <a:ext cx="15240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3353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6088" indent="-366713" algn="just">
              <a:buFont typeface="Wingdings" panose="05000000000000000000" pitchFamily="2" charset="2"/>
              <a:buChar char="v"/>
            </a:pP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6088" indent="-366713" algn="just">
              <a:buFont typeface="Wingdings" panose="05000000000000000000" pitchFamily="2" charset="2"/>
              <a:buChar char="v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hits on the portal by vendors for searching CSIR tenders from 1-Apr-2018 to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31-Dec-2018</a:t>
            </a:r>
          </a:p>
          <a:p>
            <a:pPr marL="446088" indent="-366713" algn="just">
              <a:buFont typeface="Wingdings" panose="05000000000000000000" pitchFamily="2" charset="2"/>
              <a:buChar char="v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9375" indent="0" algn="just">
              <a:buNone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50,000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appx</a:t>
            </a:r>
          </a:p>
          <a:p>
            <a:pPr>
              <a:buFont typeface="Wingdings" panose="05000000000000000000" pitchFamily="2" charset="2"/>
              <a:buChar char="v"/>
            </a:pPr>
            <a:endParaRPr lang="en-IN" dirty="0" smtClean="0"/>
          </a:p>
          <a:p>
            <a:pPr marL="0" indent="0" algn="just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pPr>
              <a:buFont typeface="Wingdings" panose="05000000000000000000" pitchFamily="2" charset="2"/>
              <a:buChar char="v"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2" descr="C:\Users\rkrao\Desktop\CSIR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15240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4877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46088" indent="-366713" algn="just">
              <a:buFont typeface="Wingdings" panose="05000000000000000000" pitchFamily="2" charset="2"/>
              <a:buChar char="v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Refresher trainings held during Oct-Nov 2018 for </a:t>
            </a:r>
            <a:r>
              <a:rPr lang="en-I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freshers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others stake-holders.</a:t>
            </a:r>
          </a:p>
          <a:p>
            <a:pPr marL="446088" indent="-366713" algn="just">
              <a:buFont typeface="Wingdings" panose="05000000000000000000" pitchFamily="2" charset="2"/>
              <a:buChar char="v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CSIR is of the opinion that full potential of the portal is not being explored by the stake-holders.</a:t>
            </a:r>
          </a:p>
          <a:p>
            <a:pPr marL="446088" indent="-366713" algn="just">
              <a:buFont typeface="Wingdings" panose="05000000000000000000" pitchFamily="2" charset="2"/>
              <a:buChar char="v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Meeting scheduled on 28th  Jan 2019 between CSIR and NIC to understand the new features of the portal like Make in India , Procurement from MSEs, 2 stage bidding, NDA etc. so that all the stake-holders are sensitized and take advantage.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2" descr="C:\Users\rkrao\Desktop\CSIR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15240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707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The No. of complaints received from bidders have reduced.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Competition improved significantly.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The lead time for placement of orders reduced.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Procurement costs have reduced.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Compliance to rules, procedures increased thereby infusing confidence.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Both buyers and bidders have become more disciplined.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Benefits accrued</a:t>
            </a:r>
            <a:endParaRPr lang="en-IN" dirty="0"/>
          </a:p>
        </p:txBody>
      </p:sp>
      <p:pic>
        <p:nvPicPr>
          <p:cNvPr id="4" name="Picture 2" descr="C:\Users\rkrao\Desktop\CSIR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15240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1110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2362200"/>
          </a:xfrm>
        </p:spPr>
        <p:txBody>
          <a:bodyPr>
            <a:normAutofit/>
          </a:bodyPr>
          <a:lstStyle/>
          <a:p>
            <a:r>
              <a:rPr lang="en-IN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IN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rkrao\Desktop\CSIR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15240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4687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212"/>
          <a:stretch/>
        </p:blipFill>
        <p:spPr>
          <a:xfrm>
            <a:off x="1676401" y="2209800"/>
            <a:ext cx="5715000" cy="4267200"/>
          </a:xfrm>
          <a:prstGeom prst="rect">
            <a:avLst/>
          </a:prstGeom>
        </p:spPr>
      </p:pic>
      <p:pic>
        <p:nvPicPr>
          <p:cNvPr id="5" name="Picture 2" descr="C:\Users\rkrao\Desktop\CSIR-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1257" y="381000"/>
            <a:ext cx="15240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0688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IN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IN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Council </a:t>
            </a: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Scientific &amp; Industrial Research (CSIR) is known for its cutting edge R&amp;D knowledgebase in diverse S&amp;T areas and today it is a contemporary R &amp; D </a:t>
            </a:r>
            <a:r>
              <a:rPr lang="en-IN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 </a:t>
            </a: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IN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aving </a:t>
            </a: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pan-India presence, CSIR has a dynamic network of </a:t>
            </a:r>
            <a:r>
              <a:rPr lang="en-IN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 national </a:t>
            </a: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laboratories, 39 outreach centres, 3 Innovation Complexes and 5 units</a:t>
            </a:r>
            <a:r>
              <a:rPr lang="en-IN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2" descr="C:\Users\rkrao\Desktop\CSIR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1257" y="370114"/>
            <a:ext cx="15240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3745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endParaRPr lang="en-IN" dirty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pPr marL="0" indent="0">
              <a:buNone/>
            </a:pPr>
            <a:r>
              <a:rPr lang="en-US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 Laboratories</a:t>
            </a:r>
          </a:p>
          <a:p>
            <a:pPr marL="0" indent="0">
              <a:buNone/>
            </a:pPr>
            <a:r>
              <a:rPr lang="en-US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Units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CSIR – Pan India Presence</a:t>
            </a:r>
            <a:r>
              <a:rPr lang="en-US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</a:br>
            <a:endParaRPr lang="en-IN" dirty="0"/>
          </a:p>
        </p:txBody>
      </p:sp>
      <p:grpSp>
        <p:nvGrpSpPr>
          <p:cNvPr id="4" name="Group 3"/>
          <p:cNvGrpSpPr/>
          <p:nvPr/>
        </p:nvGrpSpPr>
        <p:grpSpPr>
          <a:xfrm>
            <a:off x="838200" y="2057400"/>
            <a:ext cx="7086600" cy="4397702"/>
            <a:chOff x="2714625" y="798512"/>
            <a:chExt cx="6199188" cy="5754688"/>
          </a:xfrm>
        </p:grpSpPr>
        <p:grpSp>
          <p:nvGrpSpPr>
            <p:cNvPr id="5" name="Group 4"/>
            <p:cNvGrpSpPr/>
            <p:nvPr/>
          </p:nvGrpSpPr>
          <p:grpSpPr>
            <a:xfrm>
              <a:off x="2714625" y="798512"/>
              <a:ext cx="6199188" cy="5754688"/>
              <a:chOff x="2714625" y="798512"/>
              <a:chExt cx="6199188" cy="5754688"/>
            </a:xfrm>
          </p:grpSpPr>
          <p:pic>
            <p:nvPicPr>
              <p:cNvPr id="7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grayscl/>
              </a:blip>
              <a:srcRect r="1190" b="295"/>
              <a:stretch>
                <a:fillRect/>
              </a:stretch>
            </p:blipFill>
            <p:spPr bwMode="auto">
              <a:xfrm>
                <a:off x="2714625" y="798512"/>
                <a:ext cx="5710238" cy="575468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sp>
            <p:nvSpPr>
              <p:cNvPr id="8" name="Oval 7"/>
              <p:cNvSpPr/>
              <p:nvPr/>
            </p:nvSpPr>
            <p:spPr bwMode="auto">
              <a:xfrm>
                <a:off x="5120739" y="5141579"/>
                <a:ext cx="70404" cy="6697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>
                <a:off x="6650535" y="3779300"/>
                <a:ext cx="70404" cy="66979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4554708" y="2179222"/>
                <a:ext cx="70404" cy="66979"/>
              </a:xfrm>
              <a:prstGeom prst="ellipse">
                <a:avLst/>
              </a:prstGeom>
              <a:solidFill>
                <a:srgbClr val="008000"/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4974135" y="4314910"/>
                <a:ext cx="70404" cy="66979"/>
              </a:xfrm>
              <a:prstGeom prst="ellipse">
                <a:avLst/>
              </a:prstGeom>
              <a:solidFill>
                <a:srgbClr val="008000"/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 bwMode="auto">
              <a:xfrm>
                <a:off x="3901539" y="4541241"/>
                <a:ext cx="70404" cy="66979"/>
              </a:xfrm>
              <a:prstGeom prst="ellipse">
                <a:avLst/>
              </a:prstGeom>
              <a:solidFill>
                <a:srgbClr val="008000"/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 bwMode="auto">
              <a:xfrm>
                <a:off x="4669335" y="2712581"/>
                <a:ext cx="70404" cy="66979"/>
              </a:xfrm>
              <a:prstGeom prst="ellipse">
                <a:avLst/>
              </a:prstGeom>
              <a:solidFill>
                <a:srgbClr val="008000"/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 bwMode="auto">
              <a:xfrm>
                <a:off x="3678735" y="3931688"/>
                <a:ext cx="70404" cy="66979"/>
              </a:xfrm>
              <a:prstGeom prst="ellipse">
                <a:avLst/>
              </a:prstGeom>
              <a:solidFill>
                <a:srgbClr val="FF0000"/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5841158" y="3401958"/>
                <a:ext cx="70404" cy="66979"/>
              </a:xfrm>
              <a:prstGeom prst="ellipse">
                <a:avLst/>
              </a:prstGeom>
              <a:solidFill>
                <a:srgbClr val="FF0000"/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5800725" y="4600575"/>
                <a:ext cx="723900" cy="664012"/>
              </a:xfrm>
              <a:prstGeom prst="roundRect">
                <a:avLst/>
              </a:prstGeom>
              <a:ln w="31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CCMB</a:t>
                </a:r>
              </a:p>
              <a:p>
                <a:pPr>
                  <a:defRPr/>
                </a:pPr>
                <a:r>
                  <a:rPr lang="en-US" sz="11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IICT</a:t>
                </a:r>
              </a:p>
              <a:p>
                <a:pPr>
                  <a:defRPr/>
                </a:pPr>
                <a:r>
                  <a:rPr lang="en-US" sz="1100" b="1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NGRI</a:t>
                </a:r>
              </a:p>
            </p:txBody>
          </p:sp>
          <p:cxnSp>
            <p:nvCxnSpPr>
              <p:cNvPr id="17" name="Straight Connector 16"/>
              <p:cNvCxnSpPr/>
              <p:nvPr/>
            </p:nvCxnSpPr>
            <p:spPr bwMode="auto">
              <a:xfrm>
                <a:off x="4968339" y="4379638"/>
                <a:ext cx="820741" cy="354571"/>
              </a:xfrm>
              <a:prstGeom prst="line">
                <a:avLst/>
              </a:prstGeom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 bwMode="auto">
              <a:xfrm>
                <a:off x="5554663" y="1619250"/>
                <a:ext cx="2112962" cy="476726"/>
              </a:xfrm>
              <a:prstGeom prst="roundRect">
                <a:avLst/>
              </a:prstGeom>
              <a:ln w="31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NPL, </a:t>
                </a:r>
                <a:r>
                  <a:rPr lang="en-US" sz="1100" b="1" dirty="0">
                    <a:solidFill>
                      <a:srgbClr val="663300"/>
                    </a:solidFill>
                    <a:latin typeface="Arial" pitchFamily="34" charset="0"/>
                    <a:cs typeface="Arial" pitchFamily="34" charset="0"/>
                  </a:rPr>
                  <a:t>CRRI, </a:t>
                </a:r>
                <a:r>
                  <a:rPr lang="en-US" sz="11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IGIB,  </a:t>
                </a:r>
                <a:r>
                  <a:rPr lang="en-US" sz="11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NISCAIR, </a:t>
                </a:r>
              </a:p>
              <a:p>
                <a:pPr>
                  <a:defRPr/>
                </a:pPr>
                <a:r>
                  <a:rPr lang="en-US" sz="11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NISTADS, CSIR HQ</a:t>
                </a:r>
              </a:p>
            </p:txBody>
          </p:sp>
          <p:cxnSp>
            <p:nvCxnSpPr>
              <p:cNvPr id="19" name="Straight Connector 18"/>
              <p:cNvCxnSpPr/>
              <p:nvPr/>
            </p:nvCxnSpPr>
            <p:spPr bwMode="auto">
              <a:xfrm flipV="1">
                <a:off x="4663538" y="2093813"/>
                <a:ext cx="838203" cy="609554"/>
              </a:xfrm>
              <a:prstGeom prst="line">
                <a:avLst/>
              </a:prstGeom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 bwMode="auto">
              <a:xfrm>
                <a:off x="5828375" y="3312919"/>
                <a:ext cx="564578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FF0000"/>
                    </a:solidFill>
                  </a:rPr>
                  <a:t>CIMFR</a:t>
                </a:r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3998049" y="2665413"/>
                <a:ext cx="70404" cy="66979"/>
              </a:xfrm>
              <a:prstGeom prst="ellipse">
                <a:avLst/>
              </a:prstGeom>
              <a:solidFill>
                <a:srgbClr val="008000"/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 bwMode="auto">
              <a:xfrm>
                <a:off x="3368139" y="2579652"/>
                <a:ext cx="514885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008000"/>
                    </a:solidFill>
                  </a:rPr>
                  <a:t>CEERI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 bwMode="auto">
              <a:xfrm>
                <a:off x="3825339" y="4608220"/>
                <a:ext cx="410690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008000"/>
                    </a:solidFill>
                  </a:rPr>
                  <a:t>NIO</a:t>
                </a: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>
                <a:off x="5355135" y="3169746"/>
                <a:ext cx="70404" cy="66979"/>
              </a:xfrm>
              <a:prstGeom prst="ellipse">
                <a:avLst/>
              </a:prstGeom>
              <a:solidFill>
                <a:srgbClr val="0000FF"/>
              </a:solidFill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 bwMode="auto">
              <a:xfrm>
                <a:off x="5767388" y="2198687"/>
                <a:ext cx="1543050" cy="476726"/>
              </a:xfrm>
              <a:prstGeom prst="roundRect">
                <a:avLst/>
              </a:prstGeom>
              <a:ln w="31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CDRI,</a:t>
                </a:r>
                <a:r>
                  <a:rPr lang="en-US" sz="1100" b="1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1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CIMAP</a:t>
                </a:r>
                <a:r>
                  <a:rPr lang="en-US" sz="1100" b="1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11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IITR, NBRI</a:t>
                </a:r>
              </a:p>
            </p:txBody>
          </p:sp>
          <p:cxnSp>
            <p:nvCxnSpPr>
              <p:cNvPr id="26" name="Straight Connector 25"/>
              <p:cNvCxnSpPr>
                <a:stCxn id="24" idx="7"/>
              </p:cNvCxnSpPr>
              <p:nvPr/>
            </p:nvCxnSpPr>
            <p:spPr bwMode="auto">
              <a:xfrm rot="5400000" flipH="1" flipV="1">
                <a:off x="5448990" y="2669605"/>
                <a:ext cx="476190" cy="543712"/>
              </a:xfrm>
              <a:prstGeom prst="line">
                <a:avLst/>
              </a:prstGeom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Oval 26"/>
              <p:cNvSpPr/>
              <p:nvPr/>
            </p:nvSpPr>
            <p:spPr bwMode="auto">
              <a:xfrm>
                <a:off x="7330539" y="3187889"/>
                <a:ext cx="70404" cy="66979"/>
              </a:xfrm>
              <a:prstGeom prst="ellipse">
                <a:avLst/>
              </a:prstGeom>
              <a:solidFill>
                <a:srgbClr val="FF0000"/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 bwMode="auto">
              <a:xfrm>
                <a:off x="7330539" y="3127524"/>
                <a:ext cx="521297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FF0000"/>
                    </a:solidFill>
                  </a:rPr>
                  <a:t>NEIST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 bwMode="auto">
              <a:xfrm>
                <a:off x="3752598" y="3889465"/>
                <a:ext cx="643125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FF0000"/>
                    </a:solidFill>
                  </a:rPr>
                  <a:t>CSMCRI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 bwMode="auto">
              <a:xfrm>
                <a:off x="5273139" y="5370162"/>
                <a:ext cx="648795" cy="476726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C0504D">
                        <a:lumMod val="50000"/>
                      </a:srgbClr>
                    </a:solidFill>
                  </a:rPr>
                  <a:t>SERC</a:t>
                </a:r>
              </a:p>
              <a:p>
                <a:pPr>
                  <a:defRPr/>
                </a:pPr>
                <a:r>
                  <a:rPr lang="en-US" sz="1100" b="1" dirty="0">
                    <a:solidFill>
                      <a:srgbClr val="FF0000"/>
                    </a:solidFill>
                  </a:rPr>
                  <a:t>CLRI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 bwMode="auto">
              <a:xfrm>
                <a:off x="4358739" y="5674938"/>
                <a:ext cx="521297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FF0000"/>
                    </a:solidFill>
                  </a:rPr>
                  <a:t>CECRI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 bwMode="auto">
              <a:xfrm>
                <a:off x="4434939" y="5903521"/>
                <a:ext cx="489236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buSzPct val="200000"/>
                  <a:defRPr/>
                </a:pPr>
                <a:r>
                  <a:rPr lang="en-US" sz="1100" b="1" dirty="0">
                    <a:solidFill>
                      <a:srgbClr val="663300"/>
                    </a:solidFill>
                  </a:rPr>
                  <a:t>NIIST</a:t>
                </a:r>
              </a:p>
            </p:txBody>
          </p:sp>
          <p:cxnSp>
            <p:nvCxnSpPr>
              <p:cNvPr id="33" name="Straight Connector 32"/>
              <p:cNvCxnSpPr>
                <a:stCxn id="8" idx="2"/>
              </p:cNvCxnSpPr>
              <p:nvPr/>
            </p:nvCxnSpPr>
            <p:spPr bwMode="auto">
              <a:xfrm rot="10800000" flipH="1" flipV="1">
                <a:off x="5120739" y="5175069"/>
                <a:ext cx="264888" cy="458233"/>
              </a:xfrm>
              <a:prstGeom prst="line">
                <a:avLst/>
              </a:prstGeom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Oval 33"/>
              <p:cNvSpPr/>
              <p:nvPr/>
            </p:nvSpPr>
            <p:spPr bwMode="auto">
              <a:xfrm>
                <a:off x="4448822" y="5150794"/>
                <a:ext cx="70404" cy="66979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>
                <a:off x="4390152" y="3589303"/>
                <a:ext cx="70404" cy="66979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 bwMode="auto">
              <a:xfrm>
                <a:off x="4566162" y="3812567"/>
                <a:ext cx="70404" cy="66979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 bwMode="auto">
              <a:xfrm>
                <a:off x="4130139" y="4379638"/>
                <a:ext cx="70404" cy="66979"/>
              </a:xfrm>
              <a:prstGeom prst="ellipse">
                <a:avLst/>
              </a:prstGeom>
              <a:solidFill>
                <a:srgbClr val="FF0000"/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 bwMode="auto">
              <a:xfrm>
                <a:off x="4821735" y="5674938"/>
                <a:ext cx="70404" cy="66979"/>
              </a:xfrm>
              <a:prstGeom prst="ellipse">
                <a:avLst/>
              </a:prstGeom>
              <a:solidFill>
                <a:srgbClr val="FF0000"/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 bwMode="auto">
              <a:xfrm>
                <a:off x="4497887" y="5075319"/>
                <a:ext cx="421910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663300"/>
                    </a:solidFill>
                  </a:rPr>
                  <a:t>NAL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 bwMode="auto">
              <a:xfrm>
                <a:off x="4038047" y="5413348"/>
                <a:ext cx="511679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0000FF"/>
                    </a:solidFill>
                  </a:rPr>
                  <a:t>CFTRI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 bwMode="auto">
              <a:xfrm>
                <a:off x="4179111" y="4303443"/>
                <a:ext cx="412292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FF0000"/>
                    </a:solidFill>
                  </a:rPr>
                  <a:t>NCL</a:t>
                </a:r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4070401" y="1833896"/>
                <a:ext cx="70404" cy="66979"/>
              </a:xfrm>
              <a:prstGeom prst="ellipse">
                <a:avLst/>
              </a:prstGeom>
              <a:solidFill>
                <a:srgbClr val="0000FF"/>
              </a:solidFill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 bwMode="auto">
              <a:xfrm>
                <a:off x="4469493" y="5385381"/>
                <a:ext cx="70404" cy="66979"/>
              </a:xfrm>
              <a:prstGeom prst="ellipse">
                <a:avLst/>
              </a:prstGeom>
              <a:solidFill>
                <a:srgbClr val="0000FF"/>
              </a:solidFill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 bwMode="auto">
              <a:xfrm>
                <a:off x="4381814" y="3502856"/>
                <a:ext cx="585417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663300"/>
                    </a:solidFill>
                  </a:rPr>
                  <a:t>AMPRI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 bwMode="auto">
              <a:xfrm>
                <a:off x="4566162" y="3727482"/>
                <a:ext cx="532518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663300"/>
                    </a:solidFill>
                  </a:rPr>
                  <a:t>NEERI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 bwMode="auto">
              <a:xfrm>
                <a:off x="5205886" y="3584688"/>
                <a:ext cx="460382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663300"/>
                    </a:solidFill>
                  </a:rPr>
                  <a:t>NML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 bwMode="auto">
              <a:xfrm>
                <a:off x="5860965" y="3998667"/>
                <a:ext cx="538930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663300"/>
                    </a:solidFill>
                  </a:rPr>
                  <a:t>IMMT</a:t>
                </a:r>
              </a:p>
            </p:txBody>
          </p:sp>
          <p:sp>
            <p:nvSpPr>
              <p:cNvPr id="48" name="Oval 47"/>
              <p:cNvSpPr/>
              <p:nvPr/>
            </p:nvSpPr>
            <p:spPr bwMode="auto">
              <a:xfrm>
                <a:off x="6345735" y="4091646"/>
                <a:ext cx="70404" cy="66979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Oval 48"/>
              <p:cNvSpPr/>
              <p:nvPr/>
            </p:nvSpPr>
            <p:spPr bwMode="auto">
              <a:xfrm>
                <a:off x="4796441" y="2415783"/>
                <a:ext cx="70404" cy="66979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 bwMode="auto">
              <a:xfrm>
                <a:off x="6035139" y="3541502"/>
                <a:ext cx="569387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663300"/>
                    </a:solidFill>
                  </a:rPr>
                  <a:t>CMERI</a:t>
                </a:r>
              </a:p>
            </p:txBody>
          </p:sp>
          <p:sp>
            <p:nvSpPr>
              <p:cNvPr id="51" name="Oval 50"/>
              <p:cNvSpPr/>
              <p:nvPr/>
            </p:nvSpPr>
            <p:spPr bwMode="auto">
              <a:xfrm>
                <a:off x="5622220" y="3626911"/>
                <a:ext cx="70404" cy="66979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Oval 51"/>
              <p:cNvSpPr/>
              <p:nvPr/>
            </p:nvSpPr>
            <p:spPr bwMode="auto">
              <a:xfrm>
                <a:off x="6044565" y="3608769"/>
                <a:ext cx="70404" cy="66979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 bwMode="auto">
              <a:xfrm>
                <a:off x="4574449" y="2423985"/>
                <a:ext cx="455574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663300"/>
                    </a:solidFill>
                  </a:rPr>
                  <a:t>CBRI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 bwMode="auto">
              <a:xfrm>
                <a:off x="4740507" y="2170007"/>
                <a:ext cx="333746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FF0000"/>
                    </a:solidFill>
                  </a:rPr>
                  <a:t>IIP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 bwMode="auto">
              <a:xfrm>
                <a:off x="4304307" y="1941424"/>
                <a:ext cx="460382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0000FF"/>
                    </a:solidFill>
                  </a:rPr>
                  <a:t>IHBT</a:t>
                </a:r>
              </a:p>
            </p:txBody>
          </p:sp>
          <p:sp>
            <p:nvSpPr>
              <p:cNvPr id="56" name="TextBox 55"/>
              <p:cNvSpPr txBox="1"/>
              <p:nvPr/>
            </p:nvSpPr>
            <p:spPr bwMode="auto">
              <a:xfrm>
                <a:off x="4051691" y="1795649"/>
                <a:ext cx="418704" cy="2616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0000FF"/>
                    </a:solidFill>
                  </a:rPr>
                  <a:t>IIIM</a:t>
                </a:r>
              </a:p>
            </p:txBody>
          </p:sp>
          <p:sp>
            <p:nvSpPr>
              <p:cNvPr id="57" name="TextBox 56"/>
              <p:cNvSpPr txBox="1">
                <a:spLocks noChangeArrowheads="1"/>
              </p:cNvSpPr>
              <p:nvPr/>
            </p:nvSpPr>
            <p:spPr bwMode="auto">
              <a:xfrm>
                <a:off x="6667500" y="3997325"/>
                <a:ext cx="2246313" cy="116955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marL="115826" indent="-115826">
                  <a:buFont typeface="Arial" pitchFamily="34" charset="0"/>
                  <a:buChar char="•"/>
                  <a:defRPr/>
                </a:pPr>
                <a:r>
                  <a:rPr lang="en-US" sz="1400" b="1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Physical Sciences</a:t>
                </a:r>
              </a:p>
              <a:p>
                <a:pPr marL="115826" indent="-115826">
                  <a:buFont typeface="Arial" pitchFamily="34" charset="0"/>
                  <a:buChar char="•"/>
                  <a:defRPr/>
                </a:pPr>
                <a:r>
                  <a:rPr lang="en-US" sz="14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Chemical Sciences</a:t>
                </a:r>
              </a:p>
              <a:p>
                <a:pPr marL="115826" indent="-115826">
                  <a:buFont typeface="Arial" pitchFamily="34" charset="0"/>
                  <a:buChar char="•"/>
                  <a:defRPr/>
                </a:pPr>
                <a:r>
                  <a:rPr lang="en-US" sz="14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Biological Sciences </a:t>
                </a:r>
              </a:p>
              <a:p>
                <a:pPr marL="115826" indent="-115826">
                  <a:buFont typeface="Arial" pitchFamily="34" charset="0"/>
                  <a:buChar char="•"/>
                  <a:defRPr/>
                </a:pPr>
                <a:r>
                  <a:rPr lang="en-US" sz="1400" b="1" dirty="0">
                    <a:solidFill>
                      <a:srgbClr val="F79646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Engineering Sciences</a:t>
                </a:r>
              </a:p>
              <a:p>
                <a:pPr marL="115826" indent="-115826">
                  <a:buFont typeface="Arial" pitchFamily="34" charset="0"/>
                  <a:buChar char="•"/>
                  <a:defRPr/>
                </a:pPr>
                <a:r>
                  <a:rPr lang="en-US" sz="14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Information Sciences</a:t>
                </a:r>
              </a:p>
            </p:txBody>
          </p:sp>
          <p:sp>
            <p:nvSpPr>
              <p:cNvPr id="58" name="Oval 57"/>
              <p:cNvSpPr/>
              <p:nvPr/>
            </p:nvSpPr>
            <p:spPr bwMode="auto">
              <a:xfrm>
                <a:off x="6726732" y="3703107"/>
                <a:ext cx="70407" cy="66977"/>
              </a:xfrm>
              <a:prstGeom prst="ellipse">
                <a:avLst/>
              </a:prstGeom>
              <a:solidFill>
                <a:srgbClr val="0000FF"/>
              </a:solidFill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Oval 58"/>
              <p:cNvSpPr/>
              <p:nvPr/>
            </p:nvSpPr>
            <p:spPr bwMode="auto">
              <a:xfrm>
                <a:off x="4559948" y="2250724"/>
                <a:ext cx="70407" cy="66977"/>
              </a:xfrm>
              <a:prstGeom prst="ellipse">
                <a:avLst/>
              </a:prstGeom>
              <a:solidFill>
                <a:srgbClr val="0000FF"/>
              </a:solidFill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 bwMode="auto">
              <a:xfrm>
                <a:off x="4892139" y="4247444"/>
                <a:ext cx="70407" cy="66977"/>
              </a:xfrm>
              <a:prstGeom prst="ellipse">
                <a:avLst/>
              </a:prstGeom>
              <a:solidFill>
                <a:srgbClr val="0000FF"/>
              </a:solidFill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Oval 60"/>
              <p:cNvSpPr/>
              <p:nvPr/>
            </p:nvSpPr>
            <p:spPr bwMode="auto">
              <a:xfrm>
                <a:off x="4821732" y="4322994"/>
                <a:ext cx="70407" cy="66977"/>
              </a:xfrm>
              <a:prstGeom prst="ellipse">
                <a:avLst/>
              </a:prstGeom>
              <a:solidFill>
                <a:srgbClr val="FF0000"/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Oval 61"/>
              <p:cNvSpPr/>
              <p:nvPr/>
            </p:nvSpPr>
            <p:spPr bwMode="auto">
              <a:xfrm>
                <a:off x="4560474" y="2721988"/>
                <a:ext cx="70407" cy="66977"/>
              </a:xfrm>
              <a:prstGeom prst="ellipse">
                <a:avLst/>
              </a:prstGeom>
              <a:solidFill>
                <a:srgbClr val="0000FF"/>
              </a:solidFill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Oval 62"/>
              <p:cNvSpPr/>
              <p:nvPr/>
            </p:nvSpPr>
            <p:spPr bwMode="auto">
              <a:xfrm>
                <a:off x="4607646" y="2770011"/>
                <a:ext cx="70407" cy="66977"/>
              </a:xfrm>
              <a:prstGeom prst="ellipse">
                <a:avLst/>
              </a:prstGeom>
              <a:solidFill>
                <a:schemeClr val="tx1"/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Oval 63"/>
              <p:cNvSpPr/>
              <p:nvPr/>
            </p:nvSpPr>
            <p:spPr bwMode="auto">
              <a:xfrm>
                <a:off x="4709304" y="2243329"/>
                <a:ext cx="70407" cy="66977"/>
              </a:xfrm>
              <a:prstGeom prst="ellipse">
                <a:avLst/>
              </a:prstGeom>
              <a:solidFill>
                <a:srgbClr val="FF0000"/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Oval 64"/>
              <p:cNvSpPr/>
              <p:nvPr/>
            </p:nvSpPr>
            <p:spPr bwMode="auto">
              <a:xfrm>
                <a:off x="4511139" y="5903521"/>
                <a:ext cx="70404" cy="66979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 bwMode="auto">
              <a:xfrm>
                <a:off x="7940675" y="3541712"/>
                <a:ext cx="762000" cy="476726"/>
              </a:xfrm>
              <a:prstGeom prst="roundRect">
                <a:avLst/>
              </a:prstGeom>
              <a:ln w="31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IICB</a:t>
                </a:r>
              </a:p>
              <a:p>
                <a:pPr>
                  <a:defRPr/>
                </a:pPr>
                <a:r>
                  <a:rPr lang="en-US" sz="1100" b="1" dirty="0">
                    <a:solidFill>
                      <a:srgbClr val="F79646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CGCRI</a:t>
                </a:r>
              </a:p>
            </p:txBody>
          </p:sp>
          <p:cxnSp>
            <p:nvCxnSpPr>
              <p:cNvPr id="67" name="Straight Connector 66"/>
              <p:cNvCxnSpPr>
                <a:stCxn id="9" idx="0"/>
                <a:endCxn id="66" idx="1"/>
              </p:cNvCxnSpPr>
              <p:nvPr/>
            </p:nvCxnSpPr>
            <p:spPr bwMode="auto">
              <a:xfrm rot="16200000" flipH="1">
                <a:off x="7312818" y="3152218"/>
                <a:ext cx="775" cy="1254938"/>
              </a:xfrm>
              <a:prstGeom prst="line">
                <a:avLst/>
              </a:prstGeom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Oval 67"/>
              <p:cNvSpPr/>
              <p:nvPr/>
            </p:nvSpPr>
            <p:spPr bwMode="auto">
              <a:xfrm>
                <a:off x="4590969" y="2645314"/>
                <a:ext cx="70404" cy="66979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Oval 68"/>
              <p:cNvSpPr/>
              <p:nvPr/>
            </p:nvSpPr>
            <p:spPr bwMode="auto">
              <a:xfrm>
                <a:off x="5091711" y="5208846"/>
                <a:ext cx="70404" cy="66979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TextBox 69"/>
              <p:cNvSpPr txBox="1"/>
              <p:nvPr/>
            </p:nvSpPr>
            <p:spPr bwMode="auto">
              <a:xfrm>
                <a:off x="3673475" y="2111375"/>
                <a:ext cx="685800" cy="476726"/>
              </a:xfrm>
              <a:prstGeom prst="roundRect">
                <a:avLst/>
              </a:prstGeom>
              <a:ln w="31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100" b="1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IMT</a:t>
                </a:r>
              </a:p>
              <a:p>
                <a:pPr>
                  <a:defRPr/>
                </a:pPr>
                <a:r>
                  <a:rPr lang="en-US" sz="1100" b="1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CSIO</a:t>
                </a:r>
              </a:p>
            </p:txBody>
          </p:sp>
          <p:cxnSp>
            <p:nvCxnSpPr>
              <p:cNvPr id="71" name="Straight Connector 70"/>
              <p:cNvCxnSpPr/>
              <p:nvPr/>
            </p:nvCxnSpPr>
            <p:spPr bwMode="auto">
              <a:xfrm>
                <a:off x="4373254" y="2289740"/>
                <a:ext cx="152401" cy="2"/>
              </a:xfrm>
              <a:prstGeom prst="line">
                <a:avLst/>
              </a:prstGeom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Oval 71"/>
              <p:cNvSpPr/>
              <p:nvPr/>
            </p:nvSpPr>
            <p:spPr bwMode="auto">
              <a:xfrm>
                <a:off x="4351485" y="2099398"/>
                <a:ext cx="70404" cy="66979"/>
              </a:xfrm>
              <a:prstGeom prst="ellipse">
                <a:avLst/>
              </a:prstGeom>
              <a:solidFill>
                <a:srgbClr val="0000FF"/>
              </a:solidFill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Oval 72"/>
              <p:cNvSpPr/>
              <p:nvPr/>
            </p:nvSpPr>
            <p:spPr bwMode="auto">
              <a:xfrm>
                <a:off x="4456437" y="5064927"/>
                <a:ext cx="70407" cy="66977"/>
              </a:xfrm>
              <a:prstGeom prst="ellipse">
                <a:avLst/>
              </a:prstGeom>
              <a:solidFill>
                <a:schemeClr val="tx1"/>
              </a:solidFill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angle"/>
              </a:sp3d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 bwMode="auto">
            <a:xfrm>
              <a:off x="4464756" y="4944531"/>
              <a:ext cx="434734" cy="261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1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 PI</a:t>
              </a:r>
            </a:p>
          </p:txBody>
        </p:sp>
      </p:grpSp>
      <p:pic>
        <p:nvPicPr>
          <p:cNvPr id="74" name="Picture 2" descr="C:\Users\rkrao\Desktop\CSIR-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1257" y="304800"/>
            <a:ext cx="15240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4636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CSIR </a:t>
            </a: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covers a wide spectrum of science and technology – from radio and space physics, oceanography, earth sciences, geophysics, chemicals, drugs, genomics, biotechnology and nanotechnology to mining, materials, aeronautics, instrumentation, environmental engineering and information technology. 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2" descr="C:\Users\rkrao\Desktop\CSIR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1257" y="304800"/>
            <a:ext cx="15240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910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endParaRPr lang="en-IN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IN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CSIR </a:t>
            </a:r>
            <a:r>
              <a:rPr lang="en-I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significant technological interventions in many areas which include environment, health, drinking water, food, housing, energy, specialty chemicals &amp; petrochemicals, glass &amp; ceramics, medicinal plants &amp; plants of economic value, leather, mining, metals &amp; minerals, machinery &amp; instrumentation, strategic sectors including aerospace etc. In doing so, CSIR partners with Industry in a significant manner</a:t>
            </a:r>
            <a:r>
              <a:rPr lang="en-IN" dirty="0"/>
              <a:t>.</a:t>
            </a:r>
            <a:endParaRPr lang="en-IN" b="1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2" descr="C:\Users\rkrao\Desktop\CSIR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1257" y="381000"/>
            <a:ext cx="15240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3124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6575" indent="-536575" algn="just">
              <a:buFont typeface="Wingdings" panose="05000000000000000000" pitchFamily="2" charset="2"/>
              <a:buChar char="v"/>
            </a:pPr>
            <a:r>
              <a:rPr lang="en-IN" dirty="0" smtClean="0"/>
              <a:t>Taking on board all stakeholders for uniform    implementation of e procurement on PAN  CSIR basis.</a:t>
            </a:r>
          </a:p>
          <a:p>
            <a:pPr marL="536575" indent="-536575">
              <a:buFont typeface="Wingdings" panose="05000000000000000000" pitchFamily="2" charset="2"/>
              <a:buChar char="v"/>
            </a:pPr>
            <a:r>
              <a:rPr lang="en-IN" dirty="0" smtClean="0"/>
              <a:t>Identifying stream wise key personnel for   undergoing training  in each of the procuring entity of CSIR to act as train the trainers.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     Assignment of roles.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      Imparting training.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CHALLENGES FACED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428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en-IN" sz="7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6088" indent="-366713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IN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NIC </a:t>
            </a:r>
            <a:r>
              <a:rPr lang="en-I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formally engaged by CSIR on 16th Mar 2017.</a:t>
            </a:r>
          </a:p>
          <a:p>
            <a:pPr marL="446088" indent="-366713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IN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I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e-procurement cell was setup in CSIR </a:t>
            </a:r>
            <a:r>
              <a:rPr lang="en-IN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Headquarters </a:t>
            </a:r>
            <a:r>
              <a:rPr lang="en-I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Apr 2017 to monitor progress of implementation.</a:t>
            </a:r>
          </a:p>
          <a:p>
            <a:pPr marL="446088" indent="-366713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IN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IN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CSIR labs/Instts. Informed of the need to migrate to e-proc portal from conventional manual process on 17th Mar 2017. </a:t>
            </a:r>
          </a:p>
          <a:p>
            <a:pPr>
              <a:buFont typeface="Wingdings" panose="05000000000000000000" pitchFamily="2" charset="2"/>
              <a:buChar char="v"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2" descr="C:\Users\rkrao\Desktop\CSIR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15240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2097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433733" cy="4258733"/>
          </a:xfrm>
        </p:spPr>
        <p:txBody>
          <a:bodyPr>
            <a:noAutofit/>
          </a:bodyPr>
          <a:lstStyle/>
          <a:p>
            <a:pPr marL="446088" indent="-366713" algn="just">
              <a:buFont typeface="Wingdings" panose="05000000000000000000" pitchFamily="2" charset="2"/>
              <a:buChar char="v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India organizational structure created by NIC and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mapping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roles and sub-Nodal officers done by CSIR.</a:t>
            </a:r>
          </a:p>
          <a:p>
            <a:pPr marL="446088" indent="-366713" algn="just">
              <a:buFont typeface="Wingdings" panose="05000000000000000000" pitchFamily="2" charset="2"/>
              <a:buChar char="v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 imparted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around 350 officials as  train the trainer during Apr/May 2017 across the country on 6 occasions.</a:t>
            </a:r>
          </a:p>
          <a:p>
            <a:pPr marL="446088" indent="-366713" algn="just">
              <a:buFont typeface="Wingdings" panose="05000000000000000000" pitchFamily="2" charset="2"/>
              <a:buChar char="v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 given to all CSIR labs to operate on the Demo portal to familiarise on end to end basis before migrating to the e-procurement portal.  </a:t>
            </a: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6088" lvl="0" indent="-366713" algn="just">
              <a:buClr>
                <a:srgbClr val="31B6FD"/>
              </a:buClr>
              <a:buFont typeface="Wingdings" panose="05000000000000000000" pitchFamily="2" charset="2"/>
              <a:buChar char="v"/>
            </a:pPr>
            <a:r>
              <a:rPr lang="en-IN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Finally CSIR made e-procurement mandatory in CSIR w.e.f 7</a:t>
            </a:r>
            <a:r>
              <a:rPr lang="en-IN" baseline="300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Nov 2017.</a:t>
            </a:r>
          </a:p>
          <a:p>
            <a:pPr marL="446088" indent="-366713" algn="just">
              <a:buFont typeface="Wingdings" panose="05000000000000000000" pitchFamily="2" charset="2"/>
              <a:buChar char="v"/>
            </a:pP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6088" indent="-366713" algn="just">
              <a:buFont typeface="Wingdings" panose="05000000000000000000" pitchFamily="2" charset="2"/>
              <a:buChar char="v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2" descr="C:\Users\rkrao\Desktop\CSIR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3913" y="304800"/>
            <a:ext cx="15240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9028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700</TotalTime>
  <Words>642</Words>
  <Application>Microsoft Office PowerPoint</Application>
  <PresentationFormat>On-screen Show (4:3)</PresentationFormat>
  <Paragraphs>105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Waveform</vt:lpstr>
      <vt:lpstr>   IMPLEMENTATION OF  e-PROCUREMENT IN CSIR</vt:lpstr>
      <vt:lpstr>Slide 2</vt:lpstr>
      <vt:lpstr>Slide 3</vt:lpstr>
      <vt:lpstr>CSIR – Pan India Presence </vt:lpstr>
      <vt:lpstr>Slide 5</vt:lpstr>
      <vt:lpstr>Slide 6</vt:lpstr>
      <vt:lpstr>CHALLENGES FACED</vt:lpstr>
      <vt:lpstr>Slide 8</vt:lpstr>
      <vt:lpstr>Slide 9</vt:lpstr>
      <vt:lpstr>Slide 10</vt:lpstr>
      <vt:lpstr>Slide 11</vt:lpstr>
      <vt:lpstr>Slide 12</vt:lpstr>
      <vt:lpstr>Slide 13</vt:lpstr>
      <vt:lpstr>Benefits accrued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RK Rao</dc:creator>
  <cp:lastModifiedBy>PC Dhar</cp:lastModifiedBy>
  <cp:revision>34</cp:revision>
  <cp:lastPrinted>2019-01-18T09:43:53Z</cp:lastPrinted>
  <dcterms:created xsi:type="dcterms:W3CDTF">2006-08-16T00:00:00Z</dcterms:created>
  <dcterms:modified xsi:type="dcterms:W3CDTF">2019-01-18T10:58:11Z</dcterms:modified>
</cp:coreProperties>
</file>