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3"/>
  </p:notesMasterIdLst>
  <p:sldIdLst>
    <p:sldId id="277" r:id="rId2"/>
    <p:sldId id="269" r:id="rId3"/>
    <p:sldId id="276" r:id="rId4"/>
    <p:sldId id="281" r:id="rId5"/>
    <p:sldId id="275" r:id="rId6"/>
    <p:sldId id="258" r:id="rId7"/>
    <p:sldId id="259" r:id="rId8"/>
    <p:sldId id="261" r:id="rId9"/>
    <p:sldId id="263" r:id="rId10"/>
    <p:sldId id="265" r:id="rId11"/>
    <p:sldId id="272" r:id="rId12"/>
  </p:sldIdLst>
  <p:sldSz cx="9144000" cy="6858000" type="screen4x3"/>
  <p:notesSz cx="6797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62" autoAdjust="0"/>
  </p:normalViewPr>
  <p:slideViewPr>
    <p:cSldViewPr>
      <p:cViewPr>
        <p:scale>
          <a:sx n="77" d="100"/>
          <a:sy n="77" d="100"/>
        </p:scale>
        <p:origin x="-1608" y="-2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965100C-8EC0-4CC6-9C27-05A77B4EB388}" type="datetimeFigureOut">
              <a:rPr lang="en-IN" smtClean="0"/>
              <a:pPr/>
              <a:t>21-01-2019</a:t>
            </a:fld>
            <a:endParaRPr lang="en-IN"/>
          </a:p>
        </p:txBody>
      </p:sp>
      <p:sp>
        <p:nvSpPr>
          <p:cNvPr id="4" name="Slide Image Placehold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9450" y="4716463"/>
            <a:ext cx="5438775" cy="44688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431338"/>
            <a:ext cx="2946400" cy="4968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49688" y="9431338"/>
            <a:ext cx="2946400" cy="496887"/>
          </a:xfrm>
          <a:prstGeom prst="rect">
            <a:avLst/>
          </a:prstGeom>
        </p:spPr>
        <p:txBody>
          <a:bodyPr vert="horz" lIns="91440" tIns="45720" rIns="91440" bIns="45720" rtlCol="0" anchor="b"/>
          <a:lstStyle>
            <a:lvl1pPr algn="r">
              <a:defRPr sz="1200"/>
            </a:lvl1pPr>
          </a:lstStyle>
          <a:p>
            <a:fld id="{7AA1D896-1067-4FDF-838A-576408D8E4A6}" type="slidenum">
              <a:rPr lang="en-IN" smtClean="0"/>
              <a:pPr/>
              <a:t>‹#›</a:t>
            </a:fld>
            <a:endParaRPr lang="en-IN"/>
          </a:p>
        </p:txBody>
      </p:sp>
    </p:spTree>
    <p:extLst>
      <p:ext uri="{BB962C8B-B14F-4D97-AF65-F5344CB8AC3E}">
        <p14:creationId xmlns:p14="http://schemas.microsoft.com/office/powerpoint/2010/main" xmlns="" val="2914116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AB2FFCF-4321-4AE6-94DA-1C920272A0A8}" type="datetime1">
              <a:rPr lang="en-US" smtClean="0"/>
              <a:pPr/>
              <a:t>1/21/2019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C13393-5549-42E3-ADBA-F8C64DD828AD}" type="datetime1">
              <a:rPr lang="en-US" smtClean="0"/>
              <a:pPr/>
              <a:t>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BE1345-8FDE-4F5D-BD0F-816427D8999B}" type="datetime1">
              <a:rPr lang="en-US" smtClean="0"/>
              <a:pPr/>
              <a:t>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B417431-A73D-4299-8611-4AEFDF82875F}" type="datetime1">
              <a:rPr lang="en-US" smtClean="0"/>
              <a:pPr/>
              <a:t>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9342E86-384D-46B8-AB4F-73AFC8D4A321}" type="datetime1">
              <a:rPr lang="en-US" smtClean="0"/>
              <a:pPr/>
              <a:t>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E0D43B-77BA-492A-8842-BE948E6A5EEE}" type="datetime1">
              <a:rPr lang="en-US" smtClean="0"/>
              <a:pPr/>
              <a:t>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A86F77E-E4F2-4946-9E66-00F9DCEABC39}" type="datetime1">
              <a:rPr lang="en-US" smtClean="0"/>
              <a:pPr/>
              <a:t>1/21/2019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1A2AE81-6930-4EEA-853E-8AB8A0BDB5F8}" type="datetime1">
              <a:rPr lang="en-US" smtClean="0"/>
              <a:pPr/>
              <a:t>1/21/2019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8A549C-2CD0-4327-B6B4-6CEAC5EEBD3C}" type="datetime1">
              <a:rPr lang="en-US" smtClean="0"/>
              <a:pPr/>
              <a:t>1/21/2019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43F30B6-9F20-495B-9C05-3E60DA9E9CEC}" type="datetime1">
              <a:rPr lang="en-US" smtClean="0"/>
              <a:pPr/>
              <a:t>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37AC1AA-55F9-4DEF-B83E-6D06396B639C}" type="datetime1">
              <a:rPr lang="en-US" smtClean="0"/>
              <a:pPr/>
              <a:t>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F2AFA34-FB62-47F0-9BE5-2E8689B4FB99}" type="datetime1">
              <a:rPr lang="en-US" smtClean="0"/>
              <a:pPr/>
              <a:t>1/21/2019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a:t>
            </a:fld>
            <a:endParaRPr lang="en-US" dirty="0"/>
          </a:p>
        </p:txBody>
      </p:sp>
      <p:sp>
        <p:nvSpPr>
          <p:cNvPr id="3" name="Rectangle 2"/>
          <p:cNvSpPr/>
          <p:nvPr/>
        </p:nvSpPr>
        <p:spPr>
          <a:xfrm>
            <a:off x="914400" y="1600200"/>
            <a:ext cx="6718406" cy="1446550"/>
          </a:xfrm>
          <a:prstGeom prst="rect">
            <a:avLst/>
          </a:prstGeom>
        </p:spPr>
        <p:style>
          <a:lnRef idx="2">
            <a:schemeClr val="accent2"/>
          </a:lnRef>
          <a:fillRef idx="1">
            <a:schemeClr val="lt1"/>
          </a:fillRef>
          <a:effectRef idx="0">
            <a:schemeClr val="accent2"/>
          </a:effectRef>
          <a:fontRef idx="minor">
            <a:schemeClr val="dk1"/>
          </a:fontRef>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e-Procurement  in DMRC using CPP Portal</a:t>
            </a:r>
            <a:endParaRPr lang="en-US" sz="4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077200" y="228600"/>
            <a:ext cx="924718" cy="921943"/>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52400" y="5435600"/>
            <a:ext cx="1828800" cy="1219200"/>
          </a:xfrm>
          <a:prstGeom prst="rect">
            <a:avLst/>
          </a:prstGeom>
        </p:spPr>
      </p:pic>
      <p:sp>
        <p:nvSpPr>
          <p:cNvPr id="7" name="Rectangle 6"/>
          <p:cNvSpPr/>
          <p:nvPr/>
        </p:nvSpPr>
        <p:spPr>
          <a:xfrm>
            <a:off x="5816407" y="4900474"/>
            <a:ext cx="3065463" cy="1015663"/>
          </a:xfrm>
          <a:prstGeom prst="rect">
            <a:avLst/>
          </a:prstGeom>
        </p:spPr>
        <p:txBody>
          <a:bodyPr wrap="square">
            <a:spAutoFit/>
          </a:bodyPr>
          <a:lstStyle/>
          <a:p>
            <a:pPr lvl="0" algn="ctr"/>
            <a:r>
              <a:rPr lang="en-US" sz="2400" b="1" dirty="0" smtClean="0">
                <a:ln w="11430"/>
                <a:effectLst>
                  <a:outerShdw blurRad="50800" dist="39000" dir="5460000" algn="tl">
                    <a:srgbClr val="000000">
                      <a:alpha val="38000"/>
                    </a:srgbClr>
                  </a:outerShdw>
                </a:effectLst>
              </a:rPr>
              <a:t>Sirajul Hoque</a:t>
            </a:r>
          </a:p>
          <a:p>
            <a:pPr lvl="0" algn="ctr"/>
            <a:r>
              <a:rPr lang="en-US" sz="1600" b="1" dirty="0" smtClean="0">
                <a:ln w="11430"/>
                <a:effectLst>
                  <a:outerShdw blurRad="50800" dist="39000" dir="5460000" algn="tl">
                    <a:srgbClr val="000000">
                      <a:alpha val="38000"/>
                    </a:srgbClr>
                  </a:outerShdw>
                </a:effectLst>
              </a:rPr>
              <a:t>CE/Tender/O&amp;M</a:t>
            </a:r>
          </a:p>
          <a:p>
            <a:pPr lvl="0" algn="ctr"/>
            <a:endParaRPr lang="en-US" sz="2000" b="1" dirty="0">
              <a:ln w="11430"/>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xmlns="" val="3553364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7162800" cy="762000"/>
          </a:xfrm>
        </p:spPr>
        <p:style>
          <a:lnRef idx="0">
            <a:schemeClr val="accent2"/>
          </a:lnRef>
          <a:fillRef idx="3">
            <a:schemeClr val="accent2"/>
          </a:fillRef>
          <a:effectRef idx="3">
            <a:schemeClr val="accent2"/>
          </a:effectRef>
          <a:fontRef idx="minor">
            <a:schemeClr val="lt1"/>
          </a:fontRef>
        </p:style>
        <p:txBody>
          <a:bodyPr>
            <a:noAutofit/>
          </a:bodyPr>
          <a:lstStyle/>
          <a:p>
            <a:r>
              <a:rPr lang="en-IN" sz="4000" u="sng" dirty="0" smtClean="0"/>
              <a:t>Suggestions for Improvement:</a:t>
            </a:r>
            <a:endParaRPr lang="en-IN" sz="4000" u="sng" dirty="0"/>
          </a:p>
        </p:txBody>
      </p:sp>
      <p:sp>
        <p:nvSpPr>
          <p:cNvPr id="3" name="Content Placeholder 2"/>
          <p:cNvSpPr>
            <a:spLocks noGrp="1"/>
          </p:cNvSpPr>
          <p:nvPr>
            <p:ph idx="1"/>
          </p:nvPr>
        </p:nvSpPr>
        <p:spPr>
          <a:xfrm>
            <a:off x="457200" y="1752600"/>
            <a:ext cx="8229600" cy="4373563"/>
          </a:xfrm>
        </p:spPr>
        <p:txBody>
          <a:bodyPr/>
          <a:lstStyle/>
          <a:p>
            <a:pPr lvl="0" algn="just">
              <a:buFont typeface="Wingdings" pitchFamily="2" charset="2"/>
              <a:buChar char="Ø"/>
            </a:pPr>
            <a:r>
              <a:rPr lang="en-IN" sz="2400" b="1" dirty="0" smtClean="0"/>
              <a:t>Implementation </a:t>
            </a:r>
            <a:r>
              <a:rPr lang="en-IN" sz="2400" b="1" dirty="0"/>
              <a:t>of Payment Gateway in CPP portal</a:t>
            </a:r>
            <a:r>
              <a:rPr lang="en-IN" sz="2400" b="1" dirty="0" smtClean="0"/>
              <a:t>.</a:t>
            </a:r>
            <a:r>
              <a:rPr lang="en-IN" sz="2400" b="1" dirty="0"/>
              <a:t> </a:t>
            </a:r>
            <a:endParaRPr lang="en-IN" sz="2400" dirty="0" smtClean="0"/>
          </a:p>
          <a:p>
            <a:pPr lvl="0" algn="just">
              <a:buFont typeface="Wingdings" pitchFamily="2" charset="2"/>
              <a:buChar char="Ø"/>
            </a:pPr>
            <a:r>
              <a:rPr lang="en-IN" sz="2400" b="1" dirty="0" smtClean="0"/>
              <a:t>Access to Pre-Bid Clarification to all the concerned officials of the department rather than keeping it limited to the publisher.</a:t>
            </a:r>
            <a:endParaRPr lang="en-IN" sz="2400" dirty="0" smtClean="0"/>
          </a:p>
          <a:p>
            <a:endParaRPr lang="en-IN"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153400" y="228142"/>
            <a:ext cx="924718" cy="921943"/>
          </a:xfrm>
          <a:prstGeom prst="rect">
            <a:avLst/>
          </a:prstGeom>
        </p:spPr>
      </p:pic>
    </p:spTree>
    <p:extLst>
      <p:ext uri="{BB962C8B-B14F-4D97-AF65-F5344CB8AC3E}">
        <p14:creationId xmlns:p14="http://schemas.microsoft.com/office/powerpoint/2010/main" xmlns="" val="37120642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11</a:t>
            </a:fld>
            <a:endParaRPr lang="en-US"/>
          </a:p>
        </p:txBody>
      </p:sp>
      <p:pic>
        <p:nvPicPr>
          <p:cNvPr id="3" name="Picture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008108" y="228600"/>
            <a:ext cx="917151" cy="914400"/>
          </a:xfrm>
          <a:prstGeom prst="rect">
            <a:avLst/>
          </a:prstGeom>
        </p:spPr>
      </p:pic>
    </p:spTree>
    <p:extLst>
      <p:ext uri="{BB962C8B-B14F-4D97-AF65-F5344CB8AC3E}">
        <p14:creationId xmlns:p14="http://schemas.microsoft.com/office/powerpoint/2010/main" xmlns="" val="331455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lstStyle/>
          <a:p>
            <a:r>
              <a:rPr lang="en-IN" sz="4000" dirty="0" smtClean="0"/>
              <a:t>Introduction</a:t>
            </a:r>
            <a:endParaRPr lang="en-IN" sz="4000" dirty="0"/>
          </a:p>
        </p:txBody>
      </p:sp>
      <p:sp>
        <p:nvSpPr>
          <p:cNvPr id="3" name="Content Placeholder 2"/>
          <p:cNvSpPr>
            <a:spLocks noGrp="1"/>
          </p:cNvSpPr>
          <p:nvPr>
            <p:ph idx="1"/>
          </p:nvPr>
        </p:nvSpPr>
        <p:spPr>
          <a:xfrm>
            <a:off x="228600" y="1295400"/>
            <a:ext cx="8686800" cy="5105400"/>
          </a:xfrm>
        </p:spPr>
        <p:txBody>
          <a:bodyPr>
            <a:normAutofit fontScale="62500" lnSpcReduction="20000"/>
          </a:bodyPr>
          <a:lstStyle/>
          <a:p>
            <a:pPr algn="just">
              <a:lnSpc>
                <a:spcPct val="120000"/>
              </a:lnSpc>
            </a:pPr>
            <a:r>
              <a:rPr lang="en-IN" sz="3700" dirty="0" smtClean="0"/>
              <a:t>Delhi Metro Rail Corporation(DMRC) has completed implementation of Phase-I, Phase-II and Phase-III </a:t>
            </a:r>
            <a:r>
              <a:rPr lang="en-IN" sz="3700" dirty="0"/>
              <a:t>of Delhi MRTS projects. Starting with the commercial operation of </a:t>
            </a:r>
            <a:r>
              <a:rPr lang="en-IN" sz="3700" dirty="0" smtClean="0"/>
              <a:t>a small Shahdara-Tis Hazari corridor of Line-1 on 25-12-2002, the total operational Network today is 327 KM with 236 stations covering Delhi and NCR(NOIDA, Gurgaon, Ghaziabad and Bahadurgarh). The network will touch 350 KM within a few months with opening of a few more sections.</a:t>
            </a:r>
          </a:p>
          <a:p>
            <a:pPr algn="just"/>
            <a:r>
              <a:rPr lang="en-IN" sz="3700" dirty="0" smtClean="0"/>
              <a:t>DMRC today has over 300 train sets of four, six and eight coaches. </a:t>
            </a:r>
          </a:p>
          <a:p>
            <a:r>
              <a:rPr lang="en-IN" sz="3700" dirty="0" smtClean="0"/>
              <a:t>The average daily ridership is about 29,00,000.</a:t>
            </a:r>
          </a:p>
          <a:p>
            <a:r>
              <a:rPr lang="en-IN" sz="4000" dirty="0" smtClean="0"/>
              <a:t>Phase-IV of Delhi MRTS project having a total length of 104 KM has been planned and going to be implemented soon.</a:t>
            </a:r>
          </a:p>
          <a:p>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001000" y="228600"/>
            <a:ext cx="924718" cy="921943"/>
          </a:xfrm>
          <a:prstGeom prst="rect">
            <a:avLst/>
          </a:prstGeom>
        </p:spPr>
      </p:pic>
    </p:spTree>
    <p:extLst>
      <p:ext uri="{BB962C8B-B14F-4D97-AF65-F5344CB8AC3E}">
        <p14:creationId xmlns:p14="http://schemas.microsoft.com/office/powerpoint/2010/main" xmlns="" val="3543046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6400800" cy="609600"/>
          </a:xfrm>
        </p:spPr>
        <p:txBody>
          <a:bodyPr>
            <a:normAutofit fontScale="90000"/>
          </a:bodyPr>
          <a:lstStyle/>
          <a:p>
            <a:r>
              <a:rPr lang="en-IN" dirty="0" smtClean="0"/>
              <a:t/>
            </a:r>
            <a:br>
              <a:rPr lang="en-IN" dirty="0" smtClean="0"/>
            </a:br>
            <a:r>
              <a:rPr lang="en-IN" dirty="0"/>
              <a:t/>
            </a:r>
            <a:br>
              <a:rPr lang="en-IN" dirty="0"/>
            </a:br>
            <a:r>
              <a:rPr lang="en-IN" dirty="0" smtClean="0"/>
              <a:t/>
            </a:r>
            <a:br>
              <a:rPr lang="en-IN" dirty="0" smtClean="0"/>
            </a:br>
            <a:r>
              <a:rPr lang="en-IN" dirty="0"/>
              <a:t/>
            </a:r>
            <a:br>
              <a:rPr lang="en-IN" dirty="0"/>
            </a:br>
            <a:r>
              <a:rPr lang="en-IN" dirty="0" smtClean="0"/>
              <a:t/>
            </a:r>
            <a:br>
              <a:rPr lang="en-IN" dirty="0" smtClean="0"/>
            </a:br>
            <a:r>
              <a:rPr lang="en-IN" dirty="0"/>
              <a:t/>
            </a:r>
            <a:br>
              <a:rPr lang="en-IN" dirty="0"/>
            </a:br>
            <a:r>
              <a:rPr lang="en-IN" dirty="0" smtClean="0"/>
              <a:t/>
            </a:r>
            <a:br>
              <a:rPr lang="en-IN" dirty="0" smtClean="0"/>
            </a:br>
            <a:r>
              <a:rPr lang="en-IN" dirty="0" smtClean="0"/>
              <a:t>   </a:t>
            </a:r>
            <a:r>
              <a:rPr lang="en-IN" sz="5600" dirty="0" smtClean="0"/>
              <a:t/>
            </a:r>
            <a:br>
              <a:rPr lang="en-IN" sz="5600" dirty="0" smtClean="0"/>
            </a:br>
            <a:r>
              <a:rPr lang="en-IN" sz="6000" dirty="0" smtClean="0"/>
              <a:t> </a:t>
            </a:r>
            <a:r>
              <a:rPr lang="en-IN" sz="4000" dirty="0" smtClean="0"/>
              <a:t>Introduction(Contd..)</a:t>
            </a:r>
            <a:endParaRPr lang="en-IN" sz="4000" dirty="0"/>
          </a:p>
        </p:txBody>
      </p:sp>
      <p:sp>
        <p:nvSpPr>
          <p:cNvPr id="3" name="Content Placeholder 2"/>
          <p:cNvSpPr>
            <a:spLocks noGrp="1"/>
          </p:cNvSpPr>
          <p:nvPr>
            <p:ph idx="1"/>
          </p:nvPr>
        </p:nvSpPr>
        <p:spPr>
          <a:xfrm>
            <a:off x="304800" y="1219200"/>
            <a:ext cx="8686800" cy="5105400"/>
          </a:xfrm>
        </p:spPr>
        <p:txBody>
          <a:bodyPr>
            <a:normAutofit fontScale="85000" lnSpcReduction="20000"/>
          </a:bodyPr>
          <a:lstStyle/>
          <a:p>
            <a:pPr algn="just"/>
            <a:r>
              <a:rPr lang="en-IN" sz="2800" dirty="0" smtClean="0"/>
              <a:t>The successful implementation of Delhi MRTS Project has paved the path for similar ventures in other cities. The modern Metro system introduced comfortable, air conditioned and eco-friendly services for the first time in India and completely revolutionized the urban transportation scenario.</a:t>
            </a:r>
          </a:p>
          <a:p>
            <a:pPr algn="just"/>
            <a:r>
              <a:rPr lang="en-IN" sz="2800" dirty="0" smtClean="0"/>
              <a:t>Apart from implementing project in Delhi and NCR, DMRC has been assisting other Metro Authorities like </a:t>
            </a:r>
            <a:r>
              <a:rPr lang="en-IN" sz="2800" dirty="0" err="1" smtClean="0"/>
              <a:t>Jaipur</a:t>
            </a:r>
            <a:r>
              <a:rPr lang="en-IN" sz="2800" dirty="0" smtClean="0"/>
              <a:t>, Kochi, Mumbai and NOIDA-</a:t>
            </a:r>
            <a:r>
              <a:rPr lang="en-IN" sz="2800" dirty="0" err="1" smtClean="0"/>
              <a:t>Gr.NOIDA</a:t>
            </a:r>
            <a:r>
              <a:rPr lang="en-IN" sz="2800" dirty="0" smtClean="0"/>
              <a:t> in implementing their MRTS projects.</a:t>
            </a:r>
          </a:p>
          <a:p>
            <a:pPr algn="just"/>
            <a:r>
              <a:rPr lang="en-IN" sz="2800" dirty="0" smtClean="0"/>
              <a:t>DMRC has been extending consultancy services to other Metro Authorities in conducting feasibility study, preparing Detailed Project Report, providing interim consultancy and General Consultancy services.</a:t>
            </a:r>
          </a:p>
          <a:p>
            <a:pPr algn="just"/>
            <a:r>
              <a:rPr lang="en-IN" sz="2800" dirty="0" smtClean="0"/>
              <a:t>DMRC is handling large numbers of tenders on regular basis for Project, as well as, Operation &amp; Maintenance.</a:t>
            </a: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077200" y="228600"/>
            <a:ext cx="924718" cy="921943"/>
          </a:xfrm>
          <a:prstGeom prst="rect">
            <a:avLst/>
          </a:prstGeom>
        </p:spPr>
      </p:pic>
    </p:spTree>
    <p:extLst>
      <p:ext uri="{BB962C8B-B14F-4D97-AF65-F5344CB8AC3E}">
        <p14:creationId xmlns:p14="http://schemas.microsoft.com/office/powerpoint/2010/main" xmlns="" val="1155856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Grp="1"/>
          </p:cNvSpPr>
          <p:nvPr>
            <p:ph type="title"/>
          </p:nvPr>
        </p:nvSpPr>
        <p:spPr>
          <a:xfrm>
            <a:off x="457200" y="685800"/>
            <a:ext cx="7010400" cy="685800"/>
          </a:xfrm>
          <a:prstGeom prst="rect">
            <a:avLst/>
          </a:prstGeom>
        </p:spPr>
        <p:style>
          <a:lnRef idx="0">
            <a:schemeClr val="accent2"/>
          </a:lnRef>
          <a:fillRef idx="3">
            <a:schemeClr val="accent2"/>
          </a:fillRef>
          <a:effectRef idx="3">
            <a:schemeClr val="accent2"/>
          </a:effectRef>
          <a:fontRef idx="minor">
            <a:schemeClr val="lt1"/>
          </a:fontRef>
        </p:style>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solidFill>
                  <a:schemeClr val="lt1"/>
                </a:solidFill>
                <a:effectLst>
                  <a:outerShdw blurRad="114300" dist="101600" dir="2700000" algn="tl" rotWithShape="0">
                    <a:srgbClr val="000000">
                      <a:alpha val="40000"/>
                    </a:srgbClr>
                  </a:outerShdw>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en-IN" sz="4000" u="sng" dirty="0" smtClean="0"/>
              <a:t>Tendering in DMRC</a:t>
            </a:r>
            <a:endParaRPr lang="en-IN" sz="4000" u="sng" dirty="0"/>
          </a:p>
        </p:txBody>
      </p:sp>
      <p:sp>
        <p:nvSpPr>
          <p:cNvPr id="3" name="Content Placeholder 2"/>
          <p:cNvSpPr>
            <a:spLocks noGrp="1"/>
          </p:cNvSpPr>
          <p:nvPr>
            <p:ph idx="1"/>
          </p:nvPr>
        </p:nvSpPr>
        <p:spPr>
          <a:xfrm>
            <a:off x="457200" y="1447800"/>
            <a:ext cx="8229600" cy="4876800"/>
          </a:xfrm>
        </p:spPr>
        <p:txBody>
          <a:bodyPr>
            <a:normAutofit/>
          </a:bodyPr>
          <a:lstStyle/>
          <a:p>
            <a:pPr algn="just">
              <a:buFont typeface="Wingdings" pitchFamily="2" charset="2"/>
              <a:buChar char="Ø"/>
            </a:pPr>
            <a:r>
              <a:rPr lang="en-IN" sz="2400" dirty="0" smtClean="0"/>
              <a:t>All the departments in DMRC are presently using CPP Portal for tendering, except the Store department wherein IREPS portal is being used. Broadly tenders in DMRC are for  the following purposes:</a:t>
            </a:r>
          </a:p>
          <a:p>
            <a:pPr lvl="1" algn="just">
              <a:buNone/>
            </a:pPr>
            <a:r>
              <a:rPr lang="en-IN" sz="2200" dirty="0" smtClean="0"/>
              <a:t>    (</a:t>
            </a:r>
            <a:r>
              <a:rPr lang="en-IN" sz="2200" dirty="0" err="1" smtClean="0"/>
              <a:t>i</a:t>
            </a:r>
            <a:r>
              <a:rPr lang="en-IN" sz="2200" dirty="0" smtClean="0"/>
              <a:t>)Projects				: CPP Portal</a:t>
            </a:r>
          </a:p>
          <a:p>
            <a:pPr lvl="1" algn="just">
              <a:buNone/>
            </a:pPr>
            <a:r>
              <a:rPr lang="en-IN" sz="2200" dirty="0" smtClean="0"/>
              <a:t>   (ii)Operation &amp; Maintenance	: CPP Portal </a:t>
            </a:r>
          </a:p>
          <a:p>
            <a:pPr lvl="1" algn="just">
              <a:buNone/>
            </a:pPr>
            <a:r>
              <a:rPr lang="en-IN" sz="2200" dirty="0" smtClean="0"/>
              <a:t>  (iii)Stores 				: IREPS</a:t>
            </a:r>
          </a:p>
          <a:p>
            <a:pPr lvl="1" algn="just">
              <a:buNone/>
            </a:pPr>
            <a:r>
              <a:rPr lang="en-IN" sz="2200" dirty="0" smtClean="0"/>
              <a:t>  (iv)Property Business		: CPP Portal</a:t>
            </a:r>
          </a:p>
          <a:p>
            <a:pPr lvl="1">
              <a:buNone/>
            </a:pPr>
            <a:r>
              <a:rPr lang="en-IN" sz="2200" dirty="0" smtClean="0"/>
              <a:t>Value of tenders ranges from a few </a:t>
            </a:r>
            <a:r>
              <a:rPr lang="en-IN" sz="2200" dirty="0" err="1" smtClean="0"/>
              <a:t>lakh</a:t>
            </a:r>
            <a:r>
              <a:rPr lang="en-IN" sz="2200" dirty="0" smtClean="0"/>
              <a:t> rupees to Rs.3000 </a:t>
            </a:r>
            <a:r>
              <a:rPr lang="en-IN" sz="2200" dirty="0" err="1" smtClean="0"/>
              <a:t>crores</a:t>
            </a:r>
            <a:r>
              <a:rPr lang="en-IN" sz="2200" dirty="0" smtClean="0"/>
              <a:t>.</a:t>
            </a:r>
          </a:p>
          <a:p>
            <a:pPr lvl="1" algn="just">
              <a:buNone/>
            </a:pPr>
            <a:r>
              <a:rPr lang="en-IN" sz="2200" dirty="0" smtClean="0"/>
              <a:t>High value tenders for projects and Rolling Stocks are invited as ICB tenders.</a:t>
            </a:r>
          </a:p>
          <a:p>
            <a:pPr algn="just">
              <a:buFont typeface="Wingdings" pitchFamily="2" charset="2"/>
              <a:buChar char="Ø"/>
            </a:pPr>
            <a:endParaRPr lang="en-IN" sz="2400" dirty="0" smtClean="0"/>
          </a:p>
          <a:p>
            <a:pPr algn="just">
              <a:buFont typeface="Wingdings" pitchFamily="2" charset="2"/>
              <a:buChar char="Ø"/>
            </a:pPr>
            <a:endParaRPr lang="en-IN" sz="2400" dirty="0" smtClean="0"/>
          </a:p>
          <a:p>
            <a:pPr algn="just">
              <a:buNone/>
            </a:pP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153400" y="228600"/>
            <a:ext cx="847478" cy="849485"/>
          </a:xfrm>
          <a:prstGeom prst="rect">
            <a:avLst/>
          </a:prstGeom>
        </p:spPr>
      </p:pic>
    </p:spTree>
    <p:extLst>
      <p:ext uri="{BB962C8B-B14F-4D97-AF65-F5344CB8AC3E}">
        <p14:creationId xmlns:p14="http://schemas.microsoft.com/office/powerpoint/2010/main" xmlns="" val="191301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Grp="1"/>
          </p:cNvSpPr>
          <p:nvPr>
            <p:ph type="title"/>
          </p:nvPr>
        </p:nvSpPr>
        <p:spPr>
          <a:xfrm>
            <a:off x="457200" y="685800"/>
            <a:ext cx="7010400" cy="685800"/>
          </a:xfrm>
          <a:prstGeom prst="rect">
            <a:avLst/>
          </a:prstGeom>
        </p:spPr>
        <p:style>
          <a:lnRef idx="0">
            <a:schemeClr val="accent2"/>
          </a:lnRef>
          <a:fillRef idx="3">
            <a:schemeClr val="accent2"/>
          </a:fillRef>
          <a:effectRef idx="3">
            <a:schemeClr val="accent2"/>
          </a:effectRef>
          <a:fontRef idx="minor">
            <a:schemeClr val="lt1"/>
          </a:fontRef>
        </p:style>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solidFill>
                  <a:schemeClr val="lt1"/>
                </a:solidFill>
                <a:effectLst>
                  <a:outerShdw blurRad="114300" dist="101600" dir="2700000" algn="tl" rotWithShape="0">
                    <a:srgbClr val="000000">
                      <a:alpha val="40000"/>
                    </a:srgbClr>
                  </a:outerShdw>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en-IN" sz="4000" u="sng" dirty="0" smtClean="0"/>
              <a:t>Tendering in DMRC</a:t>
            </a:r>
            <a:endParaRPr lang="en-IN" sz="4000" u="sng" dirty="0"/>
          </a:p>
        </p:txBody>
      </p:sp>
      <p:sp>
        <p:nvSpPr>
          <p:cNvPr id="3" name="Content Placeholder 2"/>
          <p:cNvSpPr>
            <a:spLocks noGrp="1"/>
          </p:cNvSpPr>
          <p:nvPr>
            <p:ph idx="1"/>
          </p:nvPr>
        </p:nvSpPr>
        <p:spPr>
          <a:xfrm>
            <a:off x="457200" y="1447800"/>
            <a:ext cx="8229600" cy="4876800"/>
          </a:xfrm>
        </p:spPr>
        <p:txBody>
          <a:bodyPr/>
          <a:lstStyle/>
          <a:p>
            <a:pPr algn="just">
              <a:buFont typeface="Wingdings" pitchFamily="2" charset="2"/>
              <a:buChar char="Ø"/>
            </a:pPr>
            <a:r>
              <a:rPr lang="en-IN" sz="2400" dirty="0" smtClean="0"/>
              <a:t>Numbers of High value tenders are less. </a:t>
            </a:r>
          </a:p>
          <a:p>
            <a:pPr algn="just">
              <a:buFont typeface="Wingdings" pitchFamily="2" charset="2"/>
              <a:buChar char="Ø"/>
            </a:pPr>
            <a:r>
              <a:rPr lang="en-IN" sz="2400" dirty="0" smtClean="0"/>
              <a:t>Number of tenders in the range of Rs. 1.00 </a:t>
            </a:r>
            <a:r>
              <a:rPr lang="en-IN" sz="2400" dirty="0" err="1" smtClean="0"/>
              <a:t>Crore</a:t>
            </a:r>
            <a:r>
              <a:rPr lang="en-IN" sz="2400" dirty="0" smtClean="0"/>
              <a:t> to Rs. 10.00 </a:t>
            </a:r>
            <a:r>
              <a:rPr lang="en-IN" sz="2400" dirty="0" err="1" smtClean="0"/>
              <a:t>Crore</a:t>
            </a:r>
            <a:r>
              <a:rPr lang="en-IN" sz="2400" dirty="0" smtClean="0"/>
              <a:t> is maximum</a:t>
            </a:r>
          </a:p>
          <a:p>
            <a:pPr algn="just">
              <a:buFont typeface="Wingdings" pitchFamily="2" charset="2"/>
              <a:buChar char="Ø"/>
            </a:pPr>
            <a:r>
              <a:rPr lang="en-IN" sz="2400" dirty="0" smtClean="0"/>
              <a:t>Total number of Tenders invited through CPP Portal since 2016 is 1233</a:t>
            </a:r>
          </a:p>
          <a:p>
            <a:pPr algn="just">
              <a:buFont typeface="Wingdings" pitchFamily="2" charset="2"/>
              <a:buChar char="Ø"/>
            </a:pPr>
            <a:r>
              <a:rPr lang="en-IN" sz="2400" dirty="0" smtClean="0"/>
              <a:t>Total value of Tender(Rs. in </a:t>
            </a:r>
            <a:r>
              <a:rPr lang="en-IN" sz="2400" dirty="0" err="1" smtClean="0"/>
              <a:t>Crores</a:t>
            </a:r>
            <a:r>
              <a:rPr lang="en-IN" sz="2400" dirty="0" smtClean="0"/>
              <a:t>) = 17,084.00</a:t>
            </a:r>
          </a:p>
          <a:p>
            <a:pPr algn="just">
              <a:buFont typeface="Wingdings" pitchFamily="2" charset="2"/>
              <a:buChar char="Ø"/>
            </a:pPr>
            <a:r>
              <a:rPr lang="en-IN" sz="2400" dirty="0" smtClean="0"/>
              <a:t>Year wise details of tenders are:</a:t>
            </a:r>
          </a:p>
          <a:p>
            <a:pPr>
              <a:buNone/>
            </a:pPr>
            <a:endParaRPr lang="en-IN"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153400" y="228600"/>
            <a:ext cx="847478" cy="849485"/>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xmlns="" val="1652573366"/>
              </p:ext>
            </p:extLst>
          </p:nvPr>
        </p:nvGraphicFramePr>
        <p:xfrm>
          <a:off x="762000" y="4648200"/>
          <a:ext cx="7543800" cy="1526649"/>
        </p:xfrm>
        <a:graphic>
          <a:graphicData uri="http://schemas.openxmlformats.org/drawingml/2006/table">
            <a:tbl>
              <a:tblPr firstRow="1" bandRow="1">
                <a:tableStyleId>{5940675A-B579-460E-94D1-54222C63F5DA}</a:tableStyleId>
              </a:tblPr>
              <a:tblGrid>
                <a:gridCol w="2286000"/>
                <a:gridCol w="1676400"/>
                <a:gridCol w="3581400"/>
              </a:tblGrid>
              <a:tr h="152399">
                <a:tc>
                  <a:txBody>
                    <a:bodyPr/>
                    <a:lstStyle/>
                    <a:p>
                      <a:r>
                        <a:rPr lang="en-IN" dirty="0" smtClean="0"/>
                        <a:t>            Year</a:t>
                      </a:r>
                      <a:endParaRPr lang="en-IN" dirty="0"/>
                    </a:p>
                  </a:txBody>
                  <a:tcPr/>
                </a:tc>
                <a:tc>
                  <a:txBody>
                    <a:bodyPr/>
                    <a:lstStyle/>
                    <a:p>
                      <a:r>
                        <a:rPr lang="en-IN" dirty="0" smtClean="0"/>
                        <a:t>No of Tenders</a:t>
                      </a:r>
                      <a:endParaRPr lang="en-IN" dirty="0"/>
                    </a:p>
                  </a:txBody>
                  <a:tcPr/>
                </a:tc>
                <a:tc>
                  <a:txBody>
                    <a:bodyPr/>
                    <a:lstStyle/>
                    <a:p>
                      <a:r>
                        <a:rPr lang="en-IN" dirty="0" smtClean="0"/>
                        <a:t>Value of  Tenders (Rs</a:t>
                      </a:r>
                      <a:r>
                        <a:rPr lang="en-IN" baseline="0" dirty="0" smtClean="0"/>
                        <a:t> in </a:t>
                      </a:r>
                      <a:r>
                        <a:rPr lang="en-IN" baseline="0" dirty="0" err="1" smtClean="0"/>
                        <a:t>Crores</a:t>
                      </a:r>
                      <a:r>
                        <a:rPr lang="en-IN" baseline="0" dirty="0" smtClean="0"/>
                        <a:t>)</a:t>
                      </a:r>
                      <a:endParaRPr lang="en-IN" dirty="0"/>
                    </a:p>
                  </a:txBody>
                  <a:tcPr/>
                </a:tc>
              </a:tr>
              <a:tr h="386963">
                <a:tc>
                  <a:txBody>
                    <a:bodyPr/>
                    <a:lstStyle/>
                    <a:p>
                      <a:pPr algn="ctr"/>
                      <a:r>
                        <a:rPr lang="en-IN" dirty="0" smtClean="0">
                          <a:latin typeface="Arial" pitchFamily="34" charset="0"/>
                          <a:cs typeface="Arial" pitchFamily="34" charset="0"/>
                        </a:rPr>
                        <a:t>2016-17</a:t>
                      </a:r>
                      <a:endParaRPr lang="en-IN" dirty="0">
                        <a:latin typeface="Arial" pitchFamily="34" charset="0"/>
                        <a:cs typeface="Arial" pitchFamily="34" charset="0"/>
                      </a:endParaRPr>
                    </a:p>
                  </a:txBody>
                  <a:tcPr/>
                </a:tc>
                <a:tc>
                  <a:txBody>
                    <a:bodyPr/>
                    <a:lstStyle/>
                    <a:p>
                      <a:pPr algn="ctr"/>
                      <a:r>
                        <a:rPr lang="en-IN" dirty="0" smtClean="0">
                          <a:latin typeface="Arial" pitchFamily="34" charset="0"/>
                          <a:cs typeface="Arial" pitchFamily="34" charset="0"/>
                        </a:rPr>
                        <a:t>416</a:t>
                      </a:r>
                      <a:endParaRPr lang="en-IN" dirty="0">
                        <a:latin typeface="Arial" pitchFamily="34" charset="0"/>
                        <a:cs typeface="Arial" pitchFamily="34" charset="0"/>
                      </a:endParaRPr>
                    </a:p>
                  </a:txBody>
                  <a:tcPr/>
                </a:tc>
                <a:tc>
                  <a:txBody>
                    <a:bodyPr/>
                    <a:lstStyle/>
                    <a:p>
                      <a:pPr algn="ctr"/>
                      <a:r>
                        <a:rPr lang="en-IN" dirty="0" smtClean="0">
                          <a:latin typeface="Arial" pitchFamily="34" charset="0"/>
                          <a:cs typeface="Arial" pitchFamily="34" charset="0"/>
                        </a:rPr>
                        <a:t>3,711.08</a:t>
                      </a:r>
                      <a:endParaRPr lang="en-IN" dirty="0">
                        <a:latin typeface="Arial" pitchFamily="34" charset="0"/>
                        <a:cs typeface="Arial" pitchFamily="34" charset="0"/>
                      </a:endParaRPr>
                    </a:p>
                  </a:txBody>
                  <a:tcPr/>
                </a:tc>
              </a:tr>
              <a:tr h="386963">
                <a:tc>
                  <a:txBody>
                    <a:bodyPr/>
                    <a:lstStyle/>
                    <a:p>
                      <a:pPr algn="ctr"/>
                      <a:r>
                        <a:rPr lang="en-IN" dirty="0" smtClean="0">
                          <a:latin typeface="Arial" pitchFamily="34" charset="0"/>
                          <a:cs typeface="Arial" pitchFamily="34" charset="0"/>
                        </a:rPr>
                        <a:t>2017-18</a:t>
                      </a:r>
                      <a:endParaRPr lang="en-IN" dirty="0">
                        <a:latin typeface="Arial" pitchFamily="34" charset="0"/>
                        <a:cs typeface="Arial" pitchFamily="34" charset="0"/>
                      </a:endParaRPr>
                    </a:p>
                  </a:txBody>
                  <a:tcPr/>
                </a:tc>
                <a:tc>
                  <a:txBody>
                    <a:bodyPr/>
                    <a:lstStyle/>
                    <a:p>
                      <a:pPr algn="ctr"/>
                      <a:r>
                        <a:rPr lang="en-IN" dirty="0" smtClean="0">
                          <a:latin typeface="Arial" pitchFamily="34" charset="0"/>
                          <a:cs typeface="Arial" pitchFamily="34" charset="0"/>
                        </a:rPr>
                        <a:t>436</a:t>
                      </a:r>
                      <a:endParaRPr lang="en-IN" dirty="0">
                        <a:latin typeface="Arial" pitchFamily="34" charset="0"/>
                        <a:cs typeface="Arial" pitchFamily="34" charset="0"/>
                      </a:endParaRPr>
                    </a:p>
                  </a:txBody>
                  <a:tcPr/>
                </a:tc>
                <a:tc>
                  <a:txBody>
                    <a:bodyPr/>
                    <a:lstStyle/>
                    <a:p>
                      <a:pPr algn="ctr"/>
                      <a:r>
                        <a:rPr lang="en-IN" dirty="0" smtClean="0">
                          <a:latin typeface="Arial" pitchFamily="34" charset="0"/>
                          <a:cs typeface="Arial" pitchFamily="34" charset="0"/>
                        </a:rPr>
                        <a:t>5,549.45</a:t>
                      </a:r>
                      <a:endParaRPr lang="en-IN" dirty="0">
                        <a:latin typeface="Arial" pitchFamily="34" charset="0"/>
                        <a:cs typeface="Arial" pitchFamily="34" charset="0"/>
                      </a:endParaRPr>
                    </a:p>
                  </a:txBody>
                  <a:tcPr/>
                </a:tc>
              </a:tr>
              <a:tr h="386963">
                <a:tc>
                  <a:txBody>
                    <a:bodyPr/>
                    <a:lstStyle/>
                    <a:p>
                      <a:pPr algn="ctr"/>
                      <a:r>
                        <a:rPr lang="en-IN" dirty="0" smtClean="0">
                          <a:latin typeface="Arial" pitchFamily="34" charset="0"/>
                          <a:cs typeface="Arial" pitchFamily="34" charset="0"/>
                        </a:rPr>
                        <a:t>2018-19(till now)</a:t>
                      </a:r>
                      <a:endParaRPr lang="en-IN" dirty="0">
                        <a:latin typeface="Arial" pitchFamily="34" charset="0"/>
                        <a:cs typeface="Arial" pitchFamily="34" charset="0"/>
                      </a:endParaRPr>
                    </a:p>
                  </a:txBody>
                  <a:tcPr/>
                </a:tc>
                <a:tc>
                  <a:txBody>
                    <a:bodyPr/>
                    <a:lstStyle/>
                    <a:p>
                      <a:pPr algn="ctr"/>
                      <a:r>
                        <a:rPr lang="en-IN" dirty="0" smtClean="0">
                          <a:latin typeface="Arial" pitchFamily="34" charset="0"/>
                          <a:cs typeface="Arial" pitchFamily="34" charset="0"/>
                        </a:rPr>
                        <a:t>381</a:t>
                      </a:r>
                      <a:endParaRPr lang="en-IN" dirty="0">
                        <a:latin typeface="Arial" pitchFamily="34" charset="0"/>
                        <a:cs typeface="Arial" pitchFamily="34" charset="0"/>
                      </a:endParaRPr>
                    </a:p>
                  </a:txBody>
                  <a:tcPr/>
                </a:tc>
                <a:tc>
                  <a:txBody>
                    <a:bodyPr/>
                    <a:lstStyle/>
                    <a:p>
                      <a:pPr algn="ctr"/>
                      <a:r>
                        <a:rPr lang="en-IN" dirty="0" smtClean="0">
                          <a:latin typeface="Arial" pitchFamily="34" charset="0"/>
                          <a:cs typeface="Arial" pitchFamily="34" charset="0"/>
                        </a:rPr>
                        <a:t>7,824.06</a:t>
                      </a:r>
                      <a:endParaRPr lang="en-IN" dirty="0">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xmlns="" val="191301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90600"/>
            <a:ext cx="8610600" cy="609600"/>
          </a:xfrm>
        </p:spPr>
        <p:style>
          <a:lnRef idx="0">
            <a:schemeClr val="accent2"/>
          </a:lnRef>
          <a:fillRef idx="3">
            <a:schemeClr val="accent2"/>
          </a:fillRef>
          <a:effectRef idx="3">
            <a:schemeClr val="accent2"/>
          </a:effectRef>
          <a:fontRef idx="minor">
            <a:schemeClr val="lt1"/>
          </a:fontRef>
        </p:style>
        <p:txBody>
          <a:bodyPr>
            <a:normAutofit fontScale="90000"/>
          </a:bodyPr>
          <a:lstStyle/>
          <a:p>
            <a:r>
              <a:rPr lang="en-IN" sz="4400" b="1" u="sng" dirty="0" smtClean="0"/>
              <a:t>Important Features of CPP Portal</a:t>
            </a:r>
            <a:endParaRPr lang="en-IN" sz="4400" b="1" u="sng" dirty="0"/>
          </a:p>
        </p:txBody>
      </p:sp>
      <p:sp>
        <p:nvSpPr>
          <p:cNvPr id="3" name="Content Placeholder 2"/>
          <p:cNvSpPr>
            <a:spLocks noGrp="1"/>
          </p:cNvSpPr>
          <p:nvPr>
            <p:ph idx="1"/>
          </p:nvPr>
        </p:nvSpPr>
        <p:spPr>
          <a:xfrm>
            <a:off x="457200" y="1676400"/>
            <a:ext cx="8229600" cy="4648200"/>
          </a:xfrm>
        </p:spPr>
        <p:txBody>
          <a:bodyPr>
            <a:normAutofit/>
          </a:bodyPr>
          <a:lstStyle/>
          <a:p>
            <a:pPr lvl="0" algn="just">
              <a:buFont typeface="Wingdings" pitchFamily="2" charset="2"/>
              <a:buChar char="Ø"/>
            </a:pPr>
            <a:r>
              <a:rPr lang="en-IN" dirty="0"/>
              <a:t>Free access to tender documents for all.</a:t>
            </a:r>
          </a:p>
          <a:p>
            <a:pPr lvl="0" algn="just">
              <a:buFont typeface="Wingdings" pitchFamily="2" charset="2"/>
              <a:buChar char="Ø"/>
            </a:pPr>
            <a:r>
              <a:rPr lang="en-IN" dirty="0"/>
              <a:t>In public domain, no registration required for access/viewing by public.</a:t>
            </a:r>
          </a:p>
          <a:p>
            <a:pPr lvl="0" algn="just">
              <a:buFont typeface="Wingdings" pitchFamily="2" charset="2"/>
              <a:buChar char="Ø"/>
            </a:pPr>
            <a:r>
              <a:rPr lang="en-IN" dirty="0"/>
              <a:t>Email/SMS alerts at various milestones.</a:t>
            </a:r>
          </a:p>
          <a:p>
            <a:pPr lvl="0" algn="just">
              <a:buFont typeface="Wingdings" pitchFamily="2" charset="2"/>
              <a:buChar char="Ø"/>
            </a:pPr>
            <a:r>
              <a:rPr lang="en-IN" dirty="0"/>
              <a:t>Toll free Helpline facilities for all.</a:t>
            </a:r>
          </a:p>
          <a:p>
            <a:pPr lvl="0" algn="just">
              <a:buFont typeface="Wingdings" pitchFamily="2" charset="2"/>
              <a:buChar char="Ø"/>
            </a:pPr>
            <a:r>
              <a:rPr lang="en-IN" dirty="0"/>
              <a:t>Archived tenders are available in domain.</a:t>
            </a:r>
          </a:p>
          <a:p>
            <a:pPr lvl="0" algn="just">
              <a:buFont typeface="Wingdings" pitchFamily="2" charset="2"/>
              <a:buChar char="Ø"/>
            </a:pPr>
            <a:r>
              <a:rPr lang="en-IN" dirty="0"/>
              <a:t>Search facility available using parameters like keywords, location, value.</a:t>
            </a:r>
          </a:p>
          <a:p>
            <a:pPr>
              <a:buFont typeface="Wingdings" pitchFamily="2" charset="2"/>
              <a:buChar char="Ø"/>
            </a:pPr>
            <a:endParaRPr lang="en-IN"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229600" y="228601"/>
            <a:ext cx="772318" cy="770001"/>
          </a:xfrm>
          <a:prstGeom prst="rect">
            <a:avLst/>
          </a:prstGeom>
        </p:spPr>
      </p:pic>
    </p:spTree>
    <p:extLst>
      <p:ext uri="{BB962C8B-B14F-4D97-AF65-F5344CB8AC3E}">
        <p14:creationId xmlns:p14="http://schemas.microsoft.com/office/powerpoint/2010/main" xmlns="" val="4281705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458200" cy="609600"/>
          </a:xfrm>
        </p:spPr>
        <p:style>
          <a:lnRef idx="0">
            <a:schemeClr val="accent2"/>
          </a:lnRef>
          <a:fillRef idx="3">
            <a:schemeClr val="accent2"/>
          </a:fillRef>
          <a:effectRef idx="3">
            <a:schemeClr val="accent2"/>
          </a:effectRef>
          <a:fontRef idx="minor">
            <a:schemeClr val="lt1"/>
          </a:fontRef>
        </p:style>
        <p:txBody>
          <a:bodyPr>
            <a:normAutofit fontScale="90000"/>
          </a:bodyPr>
          <a:lstStyle/>
          <a:p>
            <a:r>
              <a:rPr lang="en-IN" b="1" u="sng" dirty="0" smtClean="0"/>
              <a:t/>
            </a:r>
            <a:br>
              <a:rPr lang="en-IN" b="1" u="sng" dirty="0" smtClean="0"/>
            </a:br>
            <a:r>
              <a:rPr lang="en-IN" b="1" u="sng" dirty="0"/>
              <a:t/>
            </a:r>
            <a:br>
              <a:rPr lang="en-IN" b="1" u="sng" dirty="0"/>
            </a:br>
            <a:r>
              <a:rPr lang="en-IN" b="1" u="sng" dirty="0" smtClean="0"/>
              <a:t/>
            </a:r>
            <a:br>
              <a:rPr lang="en-IN" b="1" u="sng" dirty="0" smtClean="0"/>
            </a:br>
            <a:r>
              <a:rPr lang="en-IN" b="1" u="sng" dirty="0"/>
              <a:t/>
            </a:r>
            <a:br>
              <a:rPr lang="en-IN" b="1" u="sng" dirty="0"/>
            </a:br>
            <a:r>
              <a:rPr lang="en-IN" sz="4000" b="1" u="sng" dirty="0" smtClean="0"/>
              <a:t>Benefits </a:t>
            </a:r>
            <a:r>
              <a:rPr lang="en-IN" sz="4000" b="1" u="sng" dirty="0"/>
              <a:t>of </a:t>
            </a:r>
            <a:r>
              <a:rPr lang="en-IN" sz="4000" u="sng" dirty="0" smtClean="0"/>
              <a:t>e-P</a:t>
            </a:r>
            <a:r>
              <a:rPr lang="en-IN" sz="4000" b="1" u="sng" dirty="0" smtClean="0"/>
              <a:t>rocurement/CPP Portal</a:t>
            </a:r>
            <a:endParaRPr lang="en-IN" sz="4000" dirty="0"/>
          </a:p>
        </p:txBody>
      </p:sp>
      <p:sp>
        <p:nvSpPr>
          <p:cNvPr id="3" name="Content Placeholder 2"/>
          <p:cNvSpPr>
            <a:spLocks noGrp="1"/>
          </p:cNvSpPr>
          <p:nvPr>
            <p:ph idx="1"/>
          </p:nvPr>
        </p:nvSpPr>
        <p:spPr>
          <a:xfrm>
            <a:off x="457200" y="1676400"/>
            <a:ext cx="8382000" cy="4648200"/>
          </a:xfrm>
        </p:spPr>
        <p:txBody>
          <a:bodyPr>
            <a:normAutofit fontScale="92500" lnSpcReduction="10000"/>
          </a:bodyPr>
          <a:lstStyle/>
          <a:p>
            <a:pPr algn="just"/>
            <a:r>
              <a:rPr lang="en-IN" dirty="0" smtClean="0"/>
              <a:t>e-Procurement </a:t>
            </a:r>
            <a:r>
              <a:rPr lang="en-IN" dirty="0"/>
              <a:t>ensures secure online bid submission and access to bid opening event to the procuring entities, as well as </a:t>
            </a:r>
            <a:r>
              <a:rPr lang="en-IN" b="1" dirty="0" smtClean="0"/>
              <a:t>bidders</a:t>
            </a:r>
            <a:r>
              <a:rPr lang="en-IN" dirty="0"/>
              <a:t> from any place on 24 x 7 basis.</a:t>
            </a:r>
          </a:p>
          <a:p>
            <a:pPr lvl="0" algn="just"/>
            <a:r>
              <a:rPr lang="en-IN" b="1" dirty="0" smtClean="0"/>
              <a:t>Visibility and accessibility:</a:t>
            </a:r>
            <a:r>
              <a:rPr lang="en-IN" dirty="0" smtClean="0"/>
              <a:t> </a:t>
            </a:r>
          </a:p>
          <a:p>
            <a:pPr lvl="0" algn="just"/>
            <a:r>
              <a:rPr lang="en-IN" dirty="0" smtClean="0"/>
              <a:t>The tender document gets wide publicity as it covers almost all the government entities to publish tenders on CPP portal. The vendors can easily find the tenders in which they can participate. </a:t>
            </a:r>
            <a:r>
              <a:rPr lang="en-IN" b="1" dirty="0" smtClean="0"/>
              <a:t>Tender</a:t>
            </a:r>
            <a:r>
              <a:rPr lang="en-IN" dirty="0" smtClean="0"/>
              <a:t> search option on CPP portal enables the bidders to search by using filters such as tender by nature of product/service, tenders by organization, tender by date etc. The vendors need not  search for tenders in several daily newspapers, which is a tedious and time consuming exercise.</a:t>
            </a:r>
          </a:p>
          <a:p>
            <a:endParaRPr lang="en-IN"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153400" y="152399"/>
            <a:ext cx="819665" cy="817205"/>
          </a:xfrm>
          <a:prstGeom prst="rect">
            <a:avLst/>
          </a:prstGeom>
        </p:spPr>
      </p:pic>
    </p:spTree>
    <p:extLst>
      <p:ext uri="{BB962C8B-B14F-4D97-AF65-F5344CB8AC3E}">
        <p14:creationId xmlns:p14="http://schemas.microsoft.com/office/powerpoint/2010/main" xmlns="" val="29429320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458200" cy="5257800"/>
          </a:xfrm>
        </p:spPr>
        <p:txBody>
          <a:bodyPr>
            <a:normAutofit lnSpcReduction="10000"/>
          </a:bodyPr>
          <a:lstStyle/>
          <a:p>
            <a:pPr lvl="0"/>
            <a:r>
              <a:rPr lang="en-IN" b="1" dirty="0" smtClean="0"/>
              <a:t> </a:t>
            </a:r>
            <a:r>
              <a:rPr lang="en-IN" b="1" dirty="0"/>
              <a:t>Easy to participate:</a:t>
            </a:r>
            <a:r>
              <a:rPr lang="en-IN" dirty="0"/>
              <a:t> </a:t>
            </a:r>
            <a:endParaRPr lang="en-IN" dirty="0" smtClean="0"/>
          </a:p>
          <a:p>
            <a:pPr lvl="0" algn="just"/>
            <a:r>
              <a:rPr lang="en-IN" dirty="0" smtClean="0"/>
              <a:t>For </a:t>
            </a:r>
            <a:r>
              <a:rPr lang="en-IN" dirty="0"/>
              <a:t>the vendors it is quite easy to participate in the public procurement tenders floated on CPP portal. All the required documents are to be scanned and uploaded. The system generates an acknowledgment for submission of the online tender. There is no need to submit documents by post, there are no worries of postal delays. It is less expensive and less tedious work to submit the bids online. </a:t>
            </a:r>
            <a:endParaRPr lang="en-IN" dirty="0" smtClean="0"/>
          </a:p>
          <a:p>
            <a:pPr lvl="0" algn="just"/>
            <a:r>
              <a:rPr lang="en-IN" b="1" dirty="0" smtClean="0"/>
              <a:t>Competitive bidding:</a:t>
            </a:r>
            <a:r>
              <a:rPr lang="en-IN" dirty="0" smtClean="0"/>
              <a:t> </a:t>
            </a:r>
          </a:p>
          <a:p>
            <a:pPr lvl="0" algn="just"/>
            <a:r>
              <a:rPr lang="en-IN" dirty="0" smtClean="0"/>
              <a:t>The procuring entity can expect more number of bids for online tenders, as it is widely publicized and it is easy for the vendors to submit bids. </a:t>
            </a:r>
          </a:p>
          <a:p>
            <a:pPr lvl="0"/>
            <a:endParaRPr lang="en-IN" dirty="0"/>
          </a:p>
          <a:p>
            <a:endParaRPr lang="en-IN"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153400" y="228601"/>
            <a:ext cx="848518" cy="845972"/>
          </a:xfrm>
          <a:prstGeom prst="rect">
            <a:avLst/>
          </a:prstGeom>
        </p:spPr>
      </p:pic>
      <p:sp>
        <p:nvSpPr>
          <p:cNvPr id="7" name="Title 6"/>
          <p:cNvSpPr>
            <a:spLocks noGrp="1"/>
          </p:cNvSpPr>
          <p:nvPr>
            <p:ph type="title"/>
          </p:nvPr>
        </p:nvSpPr>
        <p:spPr>
          <a:xfrm>
            <a:off x="685800" y="704088"/>
            <a:ext cx="8001000" cy="515112"/>
          </a:xfrm>
        </p:spPr>
        <p:txBody>
          <a:bodyPr>
            <a:normAutofit fontScale="90000"/>
          </a:bodyPr>
          <a:lstStyle/>
          <a:p>
            <a:r>
              <a:rPr lang="en-US" sz="3600" dirty="0" smtClean="0">
                <a:solidFill>
                  <a:schemeClr val="tx1"/>
                </a:solidFill>
              </a:rPr>
              <a:t>(Contd...)</a:t>
            </a:r>
            <a:endParaRPr lang="en-US" sz="3600" dirty="0">
              <a:solidFill>
                <a:schemeClr val="tx1"/>
              </a:solidFill>
            </a:endParaRPr>
          </a:p>
        </p:txBody>
      </p:sp>
    </p:spTree>
    <p:extLst>
      <p:ext uri="{BB962C8B-B14F-4D97-AF65-F5344CB8AC3E}">
        <p14:creationId xmlns:p14="http://schemas.microsoft.com/office/powerpoint/2010/main" xmlns="" val="3610125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477000" cy="457200"/>
          </a:xfrm>
        </p:spPr>
        <p:style>
          <a:lnRef idx="0">
            <a:schemeClr val="accent2"/>
          </a:lnRef>
          <a:fillRef idx="3">
            <a:schemeClr val="accent2"/>
          </a:fillRef>
          <a:effectRef idx="3">
            <a:schemeClr val="accent2"/>
          </a:effectRef>
          <a:fontRef idx="minor">
            <a:schemeClr val="lt1"/>
          </a:fontRef>
        </p:style>
        <p:txBody>
          <a:bodyPr>
            <a:normAutofit fontScale="90000"/>
          </a:bodyPr>
          <a:lstStyle/>
          <a:p>
            <a:r>
              <a:rPr lang="en-IN" sz="4000" u="sng" dirty="0" smtClean="0"/>
              <a:t> </a:t>
            </a:r>
            <a:r>
              <a:rPr lang="en-US" sz="4000" dirty="0" smtClean="0">
                <a:solidFill>
                  <a:schemeClr val="tx1"/>
                </a:solidFill>
              </a:rPr>
              <a:t>(Contd...)</a:t>
            </a:r>
            <a:endParaRPr lang="en-IN" sz="4000" dirty="0"/>
          </a:p>
        </p:txBody>
      </p:sp>
      <p:sp>
        <p:nvSpPr>
          <p:cNvPr id="3" name="Content Placeholder 2"/>
          <p:cNvSpPr>
            <a:spLocks noGrp="1"/>
          </p:cNvSpPr>
          <p:nvPr>
            <p:ph idx="1"/>
          </p:nvPr>
        </p:nvSpPr>
        <p:spPr>
          <a:xfrm>
            <a:off x="152400" y="1066800"/>
            <a:ext cx="8839200" cy="5410200"/>
          </a:xfrm>
        </p:spPr>
        <p:txBody>
          <a:bodyPr>
            <a:normAutofit fontScale="92500" lnSpcReduction="20000"/>
          </a:bodyPr>
          <a:lstStyle/>
          <a:p>
            <a:pPr lvl="0"/>
            <a:r>
              <a:rPr lang="en-IN" b="1" dirty="0"/>
              <a:t>Transparency:</a:t>
            </a:r>
            <a:r>
              <a:rPr lang="en-IN" dirty="0"/>
              <a:t> </a:t>
            </a:r>
            <a:endParaRPr lang="en-IN" dirty="0" smtClean="0"/>
          </a:p>
          <a:p>
            <a:pPr lvl="0" algn="just"/>
            <a:r>
              <a:rPr lang="en-IN" dirty="0" smtClean="0"/>
              <a:t>Transparency </a:t>
            </a:r>
            <a:r>
              <a:rPr lang="en-IN" dirty="0"/>
              <a:t>is the need of the hour in public procurement. One bidder can see the bids submitted by the other bidders. Hence, the procuring entity cannot discriminate any bidder. All the bids are evaluated as per the tender norms</a:t>
            </a:r>
            <a:r>
              <a:rPr lang="en-IN" dirty="0" smtClean="0"/>
              <a:t>.</a:t>
            </a:r>
          </a:p>
          <a:p>
            <a:pPr lvl="0" algn="just">
              <a:buNone/>
            </a:pPr>
            <a:r>
              <a:rPr lang="en-IN" b="1" dirty="0" smtClean="0"/>
              <a:t>	Security:  </a:t>
            </a:r>
          </a:p>
          <a:p>
            <a:pPr lvl="0" algn="just">
              <a:buNone/>
            </a:pPr>
            <a:r>
              <a:rPr lang="en-IN" dirty="0" smtClean="0"/>
              <a:t>   This is one of the most important key features of CPP portal. As we know tendering is one of the most sensitive department in every organisation. And our need is to have a system which is totally reliable and secure. The portal is designed is such way that the documents uploaded by the bidder are in the encrypted form. So it is completely secure.</a:t>
            </a:r>
          </a:p>
          <a:p>
            <a:pPr lvl="0" algn="just">
              <a:buNone/>
            </a:pPr>
            <a:r>
              <a:rPr lang="en-IN" dirty="0" smtClean="0"/>
              <a:t>    </a:t>
            </a:r>
            <a:r>
              <a:rPr lang="en-IN" b="1" dirty="0" smtClean="0"/>
              <a:t>Complaints and Grievances:</a:t>
            </a:r>
          </a:p>
          <a:p>
            <a:pPr lvl="0" algn="just">
              <a:buNone/>
            </a:pPr>
            <a:r>
              <a:rPr lang="en-IN" b="1" dirty="0" smtClean="0"/>
              <a:t>    </a:t>
            </a:r>
            <a:r>
              <a:rPr lang="en-IN" dirty="0" smtClean="0"/>
              <a:t>Numbers of complaints, RTI applications are getting reduced due to extensive use of e-tendering portal for public procurement.</a:t>
            </a:r>
            <a:endParaRPr lang="en-IN"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143770" y="304800"/>
            <a:ext cx="847830" cy="845286"/>
          </a:xfrm>
          <a:prstGeom prst="rect">
            <a:avLst/>
          </a:prstGeom>
        </p:spPr>
      </p:pic>
    </p:spTree>
    <p:extLst>
      <p:ext uri="{BB962C8B-B14F-4D97-AF65-F5344CB8AC3E}">
        <p14:creationId xmlns:p14="http://schemas.microsoft.com/office/powerpoint/2010/main" xmlns="" val="33241942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543</TotalTime>
  <Words>459</Words>
  <Application>Microsoft Office PowerPoint</Application>
  <PresentationFormat>On-screen Show (4:3)</PresentationFormat>
  <Paragraphs>77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Slide 1</vt:lpstr>
      <vt:lpstr>Introduction</vt:lpstr>
      <vt:lpstr>            Introduction(Contd..)</vt:lpstr>
      <vt:lpstr>Tendering in DMRC</vt:lpstr>
      <vt:lpstr>Tendering in DMRC</vt:lpstr>
      <vt:lpstr>Important Features of CPP Portal</vt:lpstr>
      <vt:lpstr>    Benefits of e-Procurement/CPP Portal</vt:lpstr>
      <vt:lpstr>(Contd...)</vt:lpstr>
      <vt:lpstr> (Contd...)</vt:lpstr>
      <vt:lpstr>Suggestions for Improvement:</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Avishek-NIC</dc:creator>
  <cp:lastModifiedBy>SIRAJUL</cp:lastModifiedBy>
  <cp:revision>109</cp:revision>
  <dcterms:created xsi:type="dcterms:W3CDTF">2006-08-16T00:00:00Z</dcterms:created>
  <dcterms:modified xsi:type="dcterms:W3CDTF">2019-01-21T05:13:15Z</dcterms:modified>
</cp:coreProperties>
</file>